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Proxima Nova"/>
      <p:regular r:id="rId32"/>
      <p:bold r:id="rId33"/>
      <p:italic r:id="rId34"/>
      <p:boldItalic r:id="rId35"/>
    </p:embeddedFont>
    <p:embeddedFont>
      <p:font typeface="Roboto"/>
      <p:regular r:id="rId36"/>
      <p:bold r:id="rId37"/>
      <p:italic r:id="rId38"/>
      <p:boldItalic r:id="rId39"/>
    </p:embeddedFont>
    <p:embeddedFont>
      <p:font typeface="Proxima Nova Semibold"/>
      <p:regular r:id="rId40"/>
      <p:bold r:id="rId41"/>
      <p:boldItalic r:id="rId42"/>
    </p:embeddedFont>
    <p:embeddedFont>
      <p:font typeface="Alfa Slab One"/>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4" roundtripDataSignature="AMtx7mhgsStA7gpoMqAX30J5IBbJxc1m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Semibold-regular.fntdata"/><Relationship Id="rId20" Type="http://schemas.openxmlformats.org/officeDocument/2006/relationships/slide" Target="slides/slide15.xml"/><Relationship Id="rId42" Type="http://schemas.openxmlformats.org/officeDocument/2006/relationships/font" Target="fonts/ProximaNovaSemibold-boldItalic.fntdata"/><Relationship Id="rId41" Type="http://schemas.openxmlformats.org/officeDocument/2006/relationships/font" Target="fonts/ProximaNovaSemibold-bold.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AlfaSlabOne-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bold.fntdata"/><Relationship Id="rId10" Type="http://schemas.openxmlformats.org/officeDocument/2006/relationships/slide" Target="slides/slide5.xml"/><Relationship Id="rId32" Type="http://schemas.openxmlformats.org/officeDocument/2006/relationships/font" Target="fonts/ProximaNova-regular.fntdata"/><Relationship Id="rId13" Type="http://schemas.openxmlformats.org/officeDocument/2006/relationships/slide" Target="slides/slide8.xml"/><Relationship Id="rId35" Type="http://schemas.openxmlformats.org/officeDocument/2006/relationships/font" Target="fonts/ProximaNova-boldItalic.fntdata"/><Relationship Id="rId12" Type="http://schemas.openxmlformats.org/officeDocument/2006/relationships/slide" Target="slides/slide7.xml"/><Relationship Id="rId34" Type="http://schemas.openxmlformats.org/officeDocument/2006/relationships/font" Target="fonts/ProximaNova-italic.fntdata"/><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solidFill>
                  <a:srgbClr val="212529"/>
                </a:solidFill>
                <a:highlight>
                  <a:srgbClr val="FFFFFF"/>
                </a:highlight>
                <a:latin typeface="Roboto"/>
                <a:ea typeface="Roboto"/>
                <a:cs typeface="Roboto"/>
                <a:sym typeface="Roboto"/>
              </a:rPr>
              <a:t>Whether an assumption or hypothesis about the population is rejected or not rejected by a hypothesis test can only ever be determined with a certain probability of error. But why does the probability of error exist?</a:t>
            </a:r>
            <a:endParaRPr sz="1300">
              <a:solidFill>
                <a:srgbClr val="212529"/>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300">
              <a:solidFill>
                <a:srgbClr val="212529"/>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sz="1300">
                <a:solidFill>
                  <a:srgbClr val="212529"/>
                </a:solidFill>
                <a:highlight>
                  <a:srgbClr val="FFFFFF"/>
                </a:highlight>
                <a:latin typeface="Roboto"/>
                <a:ea typeface="Roboto"/>
                <a:cs typeface="Roboto"/>
                <a:sym typeface="Roboto"/>
              </a:rPr>
              <a:t>each time you take a sample, you of course get a different one, which means that the results are different every time. In the worst case, a sample is taken that happens to deviate very strongly from the population and the wrong statement is made. Therefore there is always a probability of error for every statement or hypothesis.</a:t>
            </a:r>
            <a:endParaRPr sz="1300">
              <a:solidFill>
                <a:srgbClr val="212529"/>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300">
              <a:solidFill>
                <a:srgbClr val="212529"/>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300">
              <a:solidFill>
                <a:srgbClr val="212529"/>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Most datasets contains two types of variables, Categorical and Numeric.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Categorical variables: like groups or buckets that data can be arranged into. In this case males and females.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Numeric Variables: can be arranged on a number line.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To better understand our data and to make sense of it, we summarize it  and we visualize it. In case of categorical data, we can count up the number of observations in any given category and we can represent them using table or bar chart.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To summarize numeric data we firstly interested in the spread or the distribution of the data. So we might describe the range of the data, the interquartile range, Std. deviation. To get a sense of the middle of the data we use the median, mean… We can visualize the data using box plots (Range, Interquartile Range, median). We can also use histogram to get the shape of the data.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Evaluating the Effectiveness of Different User Interface Designs in a Shopping App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Imagine you're conducting a study to evaluate the effectiveness of two different user interface (UI) designs for a mobile shopping app. The goal is to determine whether one design leads to a significantly higher rate of successful purchases compared to the other.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Study Setup:</a:t>
            </a:r>
            <a:endParaRPr/>
          </a:p>
          <a:p>
            <a:pPr indent="0" lvl="0" marL="0" rtl="0" algn="l">
              <a:lnSpc>
                <a:spcPct val="100000"/>
              </a:lnSpc>
              <a:spcBef>
                <a:spcPts val="0"/>
              </a:spcBef>
              <a:spcAft>
                <a:spcPts val="0"/>
              </a:spcAft>
              <a:buSzPts val="1100"/>
              <a:buNone/>
            </a:pPr>
            <a:r>
              <a:rPr lang="en"/>
              <a:t>Two groups of participants are recruited, and each group is shown a different version of the app (Design A and Design B).</a:t>
            </a:r>
            <a:endParaRPr/>
          </a:p>
          <a:p>
            <a:pPr indent="0" lvl="0" marL="0" rtl="0" algn="l">
              <a:lnSpc>
                <a:spcPct val="100000"/>
              </a:lnSpc>
              <a:spcBef>
                <a:spcPts val="0"/>
              </a:spcBef>
              <a:spcAft>
                <a:spcPts val="0"/>
              </a:spcAft>
              <a:buSzPts val="1100"/>
              <a:buNone/>
            </a:pPr>
            <a:r>
              <a:rPr lang="en"/>
              <a:t>Both designs are meant to simplify the shopping process, but they differ in layout, button placement, and overall navigation flow.</a:t>
            </a:r>
            <a:endParaRPr/>
          </a:p>
          <a:p>
            <a:pPr indent="0" lvl="0" marL="0" rtl="0" algn="l">
              <a:lnSpc>
                <a:spcPct val="100000"/>
              </a:lnSpc>
              <a:spcBef>
                <a:spcPts val="0"/>
              </a:spcBef>
              <a:spcAft>
                <a:spcPts val="0"/>
              </a:spcAft>
              <a:buSzPts val="1100"/>
              <a:buNone/>
            </a:pPr>
            <a:r>
              <a:rPr lang="en"/>
              <a:t>After interacting with the app, you record whether each participant successfully completed a purchase or not.</a:t>
            </a:r>
            <a:endParaRPr/>
          </a:p>
          <a:p>
            <a:pPr indent="0" lvl="0" marL="0" rtl="0" algn="l">
              <a:lnSpc>
                <a:spcPct val="100000"/>
              </a:lnSpc>
              <a:spcBef>
                <a:spcPts val="0"/>
              </a:spcBef>
              <a:spcAft>
                <a:spcPts val="0"/>
              </a:spcAft>
              <a:buSzPts val="1100"/>
              <a:buNone/>
            </a:pPr>
            <a:r>
              <a:rPr lang="en"/>
              <a:t>Collected Data:</a:t>
            </a:r>
            <a:endParaRPr/>
          </a:p>
          <a:p>
            <a:pPr indent="0" lvl="0" marL="0" rtl="0" algn="l">
              <a:lnSpc>
                <a:spcPct val="100000"/>
              </a:lnSpc>
              <a:spcBef>
                <a:spcPts val="0"/>
              </a:spcBef>
              <a:spcAft>
                <a:spcPts val="0"/>
              </a:spcAft>
              <a:buSzPts val="1100"/>
              <a:buNone/>
            </a:pPr>
            <a:r>
              <a:rPr lang="en"/>
              <a:t>You now have categorical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Design A and Design B (categorical independent variable with two levels).</a:t>
            </a:r>
            <a:endParaRPr/>
          </a:p>
          <a:p>
            <a:pPr indent="0" lvl="0" marL="0" rtl="0" algn="l">
              <a:lnSpc>
                <a:spcPct val="100000"/>
              </a:lnSpc>
              <a:spcBef>
                <a:spcPts val="0"/>
              </a:spcBef>
              <a:spcAft>
                <a:spcPts val="0"/>
              </a:spcAft>
              <a:buSzPts val="1100"/>
              <a:buNone/>
            </a:pPr>
            <a:r>
              <a:rPr lang="en"/>
              <a:t>Purchase Completed (Yes or No, categorical dependent variable).</a:t>
            </a:r>
            <a:endParaRPr/>
          </a:p>
          <a:p>
            <a:pPr indent="0" lvl="0" marL="0" rtl="0" algn="l">
              <a:lnSpc>
                <a:spcPct val="100000"/>
              </a:lnSpc>
              <a:spcBef>
                <a:spcPts val="0"/>
              </a:spcBef>
              <a:spcAft>
                <a:spcPts val="0"/>
              </a:spcAft>
              <a:buSzPts val="1100"/>
              <a:buNone/>
            </a:pPr>
            <a:r>
              <a:rPr lang="en"/>
              <a:t>The data is organized into a contingency table like this: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Outcome				Design A	Design B	Total</a:t>
            </a:r>
            <a:endParaRPr/>
          </a:p>
          <a:p>
            <a:pPr indent="0" lvl="0" marL="0" rtl="0" algn="l">
              <a:lnSpc>
                <a:spcPct val="100000"/>
              </a:lnSpc>
              <a:spcBef>
                <a:spcPts val="0"/>
              </a:spcBef>
              <a:spcAft>
                <a:spcPts val="0"/>
              </a:spcAft>
              <a:buSzPts val="1100"/>
              <a:buNone/>
            </a:pPr>
            <a:r>
              <a:rPr lang="en"/>
              <a:t>Purchase Completed			     45		     60	         	 105</a:t>
            </a:r>
            <a:endParaRPr/>
          </a:p>
          <a:p>
            <a:pPr indent="0" lvl="0" marL="0" rtl="0" algn="l">
              <a:lnSpc>
                <a:spcPct val="100000"/>
              </a:lnSpc>
              <a:spcBef>
                <a:spcPts val="0"/>
              </a:spcBef>
              <a:spcAft>
                <a:spcPts val="0"/>
              </a:spcAft>
              <a:buSzPts val="1100"/>
              <a:buNone/>
            </a:pPr>
            <a:r>
              <a:rPr lang="en"/>
              <a:t>Purchase Not Completed		     55		     40		  95</a:t>
            </a:r>
            <a:endParaRPr/>
          </a:p>
          <a:p>
            <a:pPr indent="0" lvl="0" marL="0" rtl="0" algn="l">
              <a:lnSpc>
                <a:spcPct val="100000"/>
              </a:lnSpc>
              <a:spcBef>
                <a:spcPts val="0"/>
              </a:spcBef>
              <a:spcAft>
                <a:spcPts val="0"/>
              </a:spcAft>
              <a:buSzPts val="1100"/>
              <a:buNone/>
            </a:pPr>
            <a:r>
              <a:rPr lang="en"/>
              <a:t>Total					   100		   100		 200</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When to Use a Chi-Squared Test:</a:t>
            </a:r>
            <a:endParaRPr/>
          </a:p>
          <a:p>
            <a:pPr indent="0" lvl="0" marL="0" rtl="0" algn="l">
              <a:lnSpc>
                <a:spcPct val="100000"/>
              </a:lnSpc>
              <a:spcBef>
                <a:spcPts val="0"/>
              </a:spcBef>
              <a:spcAft>
                <a:spcPts val="0"/>
              </a:spcAft>
              <a:buSzPts val="1100"/>
              <a:buNone/>
            </a:pPr>
            <a:r>
              <a:rPr lang="en"/>
              <a:t>You would use a chi-squared test in this scenario to determine if there is a statistically significant association between the UI design (A or B) and the completion of purchases (Yes or No). Specifically, you're interested in whether Design B leads to significantly more successful purchases compared to Design A, or if any observed difference is due to random chance.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Steps:</a:t>
            </a:r>
            <a:endParaRPr/>
          </a:p>
          <a:p>
            <a:pPr indent="0" lvl="0" marL="0" rtl="0" algn="l">
              <a:lnSpc>
                <a:spcPct val="100000"/>
              </a:lnSpc>
              <a:spcBef>
                <a:spcPts val="0"/>
              </a:spcBef>
              <a:spcAft>
                <a:spcPts val="0"/>
              </a:spcAft>
              <a:buSzPts val="1100"/>
              <a:buNone/>
            </a:pPr>
            <a:r>
              <a:rPr lang="en"/>
              <a:t>Set up a null hypothesis (H0): There is no significant association between the UI design and purchase completion (i.e., the design does not affect purchase success rates).</a:t>
            </a:r>
            <a:endParaRPr/>
          </a:p>
          <a:p>
            <a:pPr indent="0" lvl="0" marL="0" rtl="0" algn="l">
              <a:lnSpc>
                <a:spcPct val="100000"/>
              </a:lnSpc>
              <a:spcBef>
                <a:spcPts val="0"/>
              </a:spcBef>
              <a:spcAft>
                <a:spcPts val="0"/>
              </a:spcAft>
              <a:buSzPts val="1100"/>
              <a:buNone/>
            </a:pPr>
            <a:r>
              <a:rPr lang="en"/>
              <a:t>Set up an alternative hypothesis (H1): There is a significant association between the UI design and purchase completion (i.e., one design leads to more purchases).</a:t>
            </a:r>
            <a:endParaRPr/>
          </a:p>
          <a:p>
            <a:pPr indent="0" lvl="0" marL="0" rtl="0" algn="l">
              <a:lnSpc>
                <a:spcPct val="100000"/>
              </a:lnSpc>
              <a:spcBef>
                <a:spcPts val="0"/>
              </a:spcBef>
              <a:spcAft>
                <a:spcPts val="0"/>
              </a:spcAft>
              <a:buSzPts val="1100"/>
              <a:buNone/>
            </a:pPr>
            <a:r>
              <a:rPr lang="en"/>
              <a:t>Perform the chi-squared test on the contingency table to evaluate the relationship between the two categorical variables.</a:t>
            </a:r>
            <a:endParaRPr/>
          </a:p>
          <a:p>
            <a:pPr indent="0" lvl="0" marL="0" rtl="0" algn="l">
              <a:lnSpc>
                <a:spcPct val="100000"/>
              </a:lnSpc>
              <a:spcBef>
                <a:spcPts val="0"/>
              </a:spcBef>
              <a:spcAft>
                <a:spcPts val="0"/>
              </a:spcAft>
              <a:buSzPts val="1100"/>
              <a:buNone/>
            </a:pPr>
            <a:r>
              <a:rPr lang="en"/>
              <a:t>Expected Outcome:</a:t>
            </a:r>
            <a:endParaRPr/>
          </a:p>
          <a:p>
            <a:pPr indent="0" lvl="0" marL="0" rtl="0" algn="l">
              <a:lnSpc>
                <a:spcPct val="100000"/>
              </a:lnSpc>
              <a:spcBef>
                <a:spcPts val="0"/>
              </a:spcBef>
              <a:spcAft>
                <a:spcPts val="0"/>
              </a:spcAft>
              <a:buSzPts val="1100"/>
              <a:buNone/>
            </a:pPr>
            <a:r>
              <a:rPr lang="en"/>
              <a:t>If the p-value from the chi-squared test is below a certain threshold (commonly 0.05), you would reject the null hypothesis and conclude that UI design has a significant impact on the success rate of purchases. This result could help determine which design is more effective for increasing user engagement and purchase completion in the app.</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When we look at the sample data, for the most part we see two things. We see differences between groups (Men are taller then women) and we see relations between variables like taller ppl weight more then shorter ppl. Are those differences or associations/relationships real?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212529"/>
                </a:solidFill>
                <a:highlight>
                  <a:srgbClr val="FFFFFF"/>
                </a:highlight>
                <a:latin typeface="Roboto"/>
                <a:ea typeface="Roboto"/>
                <a:cs typeface="Roboto"/>
                <a:sym typeface="Roboto"/>
              </a:rPr>
              <a:t>A classic use case for analysis of variance is in therapy research. For example, you might be interested in whether different therapies result in different therapeutic successes after a herniated disc. For this you could test three different therapies.</a:t>
            </a:r>
            <a:endParaRPr sz="1300">
              <a:solidFill>
                <a:srgbClr val="212529"/>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00">
                <a:solidFill>
                  <a:srgbClr val="212529"/>
                </a:solidFill>
                <a:highlight>
                  <a:srgbClr val="FFFFFF"/>
                </a:highlight>
                <a:latin typeface="Roboto"/>
                <a:ea typeface="Roboto"/>
                <a:cs typeface="Roboto"/>
                <a:sym typeface="Roboto"/>
              </a:rPr>
              <a:t>On the one hand you could just discuss with the patient which movements are good and which are bad for the disc, then you could treat one group with medication and with the last group you could do stretching and strength training.</a:t>
            </a:r>
            <a:endParaRPr sz="1300">
              <a:solidFill>
                <a:srgbClr val="212529"/>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00">
                <a:solidFill>
                  <a:srgbClr val="212529"/>
                </a:solidFill>
                <a:highlight>
                  <a:srgbClr val="FFFFFF"/>
                </a:highlight>
                <a:latin typeface="Roboto"/>
                <a:ea typeface="Roboto"/>
                <a:cs typeface="Roboto"/>
                <a:sym typeface="Roboto"/>
              </a:rPr>
              <a:t>At the end of the therapy, you could then measure the success and use an analysis of variance to calculate whether there is a significant difference between the three types of therapy. Of course, the assumptions have to be fulfilled in order to calculate an ANOVA, more about this later.</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Imagine we have a research question about the height and the weight of ppl living in Bangladesh. Of course we can’t measure the height and weight of the entire population, so instead we take a random sample of the population and we measure the height and weight of sample. And we collect some additional information like gender and age group from each of the ppl in out sample. We arrange this data in a spreadsheet or data set with various attributes in columns. These are called variables.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Most datasets contains two types of variables, Categorical and Numeric.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Categorical variables: like groups or buckets that data can be arranged into. In this case males and females.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Numeric Variables: can be arranged on a number line.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To better understand our data and to make sense of it, we summarize it  and we visualize it. In case of categorical data, we can count up the number of observations in any given category and we can represent them using table or bar chart.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To summarize numeric data we firstly interested in the spread or the distribution of the data. So we might describe the range of the data, the interquartile range, Std. deviation. To get a sense of the middle of the data we use the median, mean… We can visualize the data using box plots (Range, Interquartile Range, median). We can also use histogram to get the shape of the data.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solidFill>
                  <a:srgbClr val="212529"/>
                </a:solidFill>
                <a:highlight>
                  <a:srgbClr val="FFFFFF"/>
                </a:highlight>
                <a:latin typeface="Roboto"/>
                <a:ea typeface="Roboto"/>
                <a:cs typeface="Roboto"/>
                <a:sym typeface="Roboto"/>
              </a:rPr>
              <a:t>The measurement scale is important because it determines the permissible arithmetic operations and thus specifies the possible statistical tests. The higher the level of measurement, the more comparative statements and arithmetic operations are possible.</a:t>
            </a:r>
            <a:endParaRPr sz="1300">
              <a:solidFill>
                <a:srgbClr val="212529"/>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300">
              <a:solidFill>
                <a:srgbClr val="212529"/>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sz="1300">
                <a:solidFill>
                  <a:srgbClr val="212529"/>
                </a:solidFill>
                <a:highlight>
                  <a:srgbClr val="FFFFFF"/>
                </a:highlight>
                <a:latin typeface="Roboto"/>
                <a:ea typeface="Roboto"/>
                <a:cs typeface="Roboto"/>
                <a:sym typeface="Roboto"/>
              </a:rPr>
              <a:t>Nominal: Only relations "equal" and "unequal" are possible. Gender (Male/female), Marital status (Single, married, divorced, widowed), preferred breakfast cereal</a:t>
            </a:r>
            <a:endParaRPr sz="1300">
              <a:solidFill>
                <a:srgbClr val="212529"/>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300">
              <a:solidFill>
                <a:srgbClr val="212529"/>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sz="1300">
                <a:solidFill>
                  <a:srgbClr val="212529"/>
                </a:solidFill>
                <a:highlight>
                  <a:srgbClr val="FFFFFF"/>
                </a:highlight>
                <a:latin typeface="Roboto"/>
                <a:ea typeface="Roboto"/>
                <a:cs typeface="Roboto"/>
                <a:sym typeface="Roboto"/>
              </a:rPr>
              <a:t>Ordinal: There is a logical hierarchy of categories. Likert Scale, strongly agree/disagree, frequency (once a week, several times a week)</a:t>
            </a:r>
            <a:endParaRPr sz="1300">
              <a:solidFill>
                <a:srgbClr val="212529"/>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300">
              <a:solidFill>
                <a:srgbClr val="212529"/>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sz="1300">
                <a:solidFill>
                  <a:srgbClr val="212529"/>
                </a:solidFill>
                <a:highlight>
                  <a:srgbClr val="FFFFFF"/>
                </a:highlight>
                <a:latin typeface="Roboto"/>
                <a:ea typeface="Roboto"/>
                <a:cs typeface="Roboto"/>
                <a:sym typeface="Roboto"/>
              </a:rPr>
              <a:t>More infos at: https://datatab.net/tutorial/level-of-measurement</a:t>
            </a:r>
            <a:endParaRPr sz="1300">
              <a:solidFill>
                <a:srgbClr val="212529"/>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solidFill>
                  <a:srgbClr val="212529"/>
                </a:solidFill>
                <a:highlight>
                  <a:srgbClr val="FFFFFF"/>
                </a:highlight>
                <a:latin typeface="Roboto"/>
                <a:ea typeface="Roboto"/>
                <a:cs typeface="Roboto"/>
                <a:sym typeface="Roboto"/>
              </a:rPr>
              <a:t>Whether an assumption or hypothesis about the population is rejected or not rejected by a hypothesis test can only ever be determined with a certain probability of error. But why does the probability of error exist?</a:t>
            </a:r>
            <a:endParaRPr sz="1300">
              <a:solidFill>
                <a:srgbClr val="212529"/>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300">
              <a:solidFill>
                <a:srgbClr val="212529"/>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sz="1300">
                <a:solidFill>
                  <a:srgbClr val="212529"/>
                </a:solidFill>
                <a:highlight>
                  <a:srgbClr val="FFFFFF"/>
                </a:highlight>
                <a:latin typeface="Roboto"/>
                <a:ea typeface="Roboto"/>
                <a:cs typeface="Roboto"/>
                <a:sym typeface="Roboto"/>
              </a:rPr>
              <a:t>each time you take a sample, you of course get a different one, which means that the results are different every time. In the worst case, a sample is taken that happens to deviate very strongly from the population and the wrong statement is made. Therefore there is always a probability of error for every statement or hypothesis.</a:t>
            </a:r>
            <a:endParaRPr sz="1300">
              <a:solidFill>
                <a:srgbClr val="212529"/>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300">
              <a:solidFill>
                <a:srgbClr val="212529"/>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300">
              <a:solidFill>
                <a:srgbClr val="212529"/>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8"/>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8"/>
          <p:cNvSpPr txBox="1"/>
          <p:nvPr>
            <p:ph type="ctrTitle"/>
          </p:nvPr>
        </p:nvSpPr>
        <p:spPr>
          <a:xfrm>
            <a:off x="311700" y="595975"/>
            <a:ext cx="8520600" cy="1957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2" name="Google Shape;12;p28"/>
          <p:cNvSpPr txBox="1"/>
          <p:nvPr>
            <p:ph idx="1" type="subTitle"/>
          </p:nvPr>
        </p:nvSpPr>
        <p:spPr>
          <a:xfrm>
            <a:off x="311700" y="3165823"/>
            <a:ext cx="8520600" cy="733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37"/>
          <p:cNvSpPr txBox="1"/>
          <p:nvPr>
            <p:ph hasCustomPrompt="1" type="title"/>
          </p:nvPr>
        </p:nvSpPr>
        <p:spPr>
          <a:xfrm>
            <a:off x="311700" y="1167925"/>
            <a:ext cx="8520600" cy="1980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1"/>
              </a:buClr>
              <a:buSzPts val="11000"/>
              <a:buNone/>
              <a:defRPr sz="11000">
                <a:solidFill>
                  <a:schemeClr val="dk1"/>
                </a:solidFill>
              </a:defRPr>
            </a:lvl1pPr>
            <a:lvl2pPr lvl="1" algn="ctr">
              <a:lnSpc>
                <a:spcPct val="100000"/>
              </a:lnSpc>
              <a:spcBef>
                <a:spcPts val="0"/>
              </a:spcBef>
              <a:spcAft>
                <a:spcPts val="0"/>
              </a:spcAft>
              <a:buClr>
                <a:schemeClr val="dk1"/>
              </a:buClr>
              <a:buSzPts val="11000"/>
              <a:buNone/>
              <a:defRPr sz="11000">
                <a:solidFill>
                  <a:schemeClr val="dk1"/>
                </a:solidFill>
              </a:defRPr>
            </a:lvl2pPr>
            <a:lvl3pPr lvl="2" algn="ctr">
              <a:lnSpc>
                <a:spcPct val="100000"/>
              </a:lnSpc>
              <a:spcBef>
                <a:spcPts val="0"/>
              </a:spcBef>
              <a:spcAft>
                <a:spcPts val="0"/>
              </a:spcAft>
              <a:buClr>
                <a:schemeClr val="dk1"/>
              </a:buClr>
              <a:buSzPts val="11000"/>
              <a:buNone/>
              <a:defRPr sz="11000">
                <a:solidFill>
                  <a:schemeClr val="dk1"/>
                </a:solidFill>
              </a:defRPr>
            </a:lvl3pPr>
            <a:lvl4pPr lvl="3" algn="ctr">
              <a:lnSpc>
                <a:spcPct val="100000"/>
              </a:lnSpc>
              <a:spcBef>
                <a:spcPts val="0"/>
              </a:spcBef>
              <a:spcAft>
                <a:spcPts val="0"/>
              </a:spcAft>
              <a:buClr>
                <a:schemeClr val="dk1"/>
              </a:buClr>
              <a:buSzPts val="11000"/>
              <a:buNone/>
              <a:defRPr sz="11000">
                <a:solidFill>
                  <a:schemeClr val="dk1"/>
                </a:solidFill>
              </a:defRPr>
            </a:lvl4pPr>
            <a:lvl5pPr lvl="4" algn="ctr">
              <a:lnSpc>
                <a:spcPct val="100000"/>
              </a:lnSpc>
              <a:spcBef>
                <a:spcPts val="0"/>
              </a:spcBef>
              <a:spcAft>
                <a:spcPts val="0"/>
              </a:spcAft>
              <a:buClr>
                <a:schemeClr val="dk1"/>
              </a:buClr>
              <a:buSzPts val="11000"/>
              <a:buNone/>
              <a:defRPr sz="11000">
                <a:solidFill>
                  <a:schemeClr val="dk1"/>
                </a:solidFill>
              </a:defRPr>
            </a:lvl5pPr>
            <a:lvl6pPr lvl="5" algn="ctr">
              <a:lnSpc>
                <a:spcPct val="100000"/>
              </a:lnSpc>
              <a:spcBef>
                <a:spcPts val="0"/>
              </a:spcBef>
              <a:spcAft>
                <a:spcPts val="0"/>
              </a:spcAft>
              <a:buClr>
                <a:schemeClr val="dk1"/>
              </a:buClr>
              <a:buSzPts val="11000"/>
              <a:buNone/>
              <a:defRPr sz="11000">
                <a:solidFill>
                  <a:schemeClr val="dk1"/>
                </a:solidFill>
              </a:defRPr>
            </a:lvl6pPr>
            <a:lvl7pPr lvl="6" algn="ctr">
              <a:lnSpc>
                <a:spcPct val="100000"/>
              </a:lnSpc>
              <a:spcBef>
                <a:spcPts val="0"/>
              </a:spcBef>
              <a:spcAft>
                <a:spcPts val="0"/>
              </a:spcAft>
              <a:buClr>
                <a:schemeClr val="dk1"/>
              </a:buClr>
              <a:buSzPts val="11000"/>
              <a:buNone/>
              <a:defRPr sz="11000">
                <a:solidFill>
                  <a:schemeClr val="dk1"/>
                </a:solidFill>
              </a:defRPr>
            </a:lvl7pPr>
            <a:lvl8pPr lvl="7" algn="ctr">
              <a:lnSpc>
                <a:spcPct val="100000"/>
              </a:lnSpc>
              <a:spcBef>
                <a:spcPts val="0"/>
              </a:spcBef>
              <a:spcAft>
                <a:spcPts val="0"/>
              </a:spcAft>
              <a:buClr>
                <a:schemeClr val="dk1"/>
              </a:buClr>
              <a:buSzPts val="11000"/>
              <a:buNone/>
              <a:defRPr sz="11000">
                <a:solidFill>
                  <a:schemeClr val="dk1"/>
                </a:solidFill>
              </a:defRPr>
            </a:lvl8pPr>
            <a:lvl9pPr lvl="8" algn="ctr">
              <a:lnSpc>
                <a:spcPct val="100000"/>
              </a:lnSpc>
              <a:spcBef>
                <a:spcPts val="0"/>
              </a:spcBef>
              <a:spcAft>
                <a:spcPts val="0"/>
              </a:spcAft>
              <a:buClr>
                <a:schemeClr val="dk1"/>
              </a:buClr>
              <a:buSzPts val="11000"/>
              <a:buNone/>
              <a:defRPr sz="11000">
                <a:solidFill>
                  <a:schemeClr val="dk1"/>
                </a:solidFill>
              </a:defRPr>
            </a:lvl9pPr>
          </a:lstStyle>
          <a:p>
            <a:r>
              <a:t>xx%</a:t>
            </a:r>
          </a:p>
        </p:txBody>
      </p:sp>
      <p:sp>
        <p:nvSpPr>
          <p:cNvPr id="48" name="Google Shape;48;p37"/>
          <p:cNvSpPr txBox="1"/>
          <p:nvPr>
            <p:ph idx="1" type="body"/>
          </p:nvPr>
        </p:nvSpPr>
        <p:spPr>
          <a:xfrm>
            <a:off x="311700" y="322425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 name="Google Shape;16;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7" name="Google Shape;1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sp>
        <p:nvSpPr>
          <p:cNvPr id="19" name="Google Shape;19;p30"/>
          <p:cNvSpPr txBox="1"/>
          <p:nvPr>
            <p:ph type="title"/>
          </p:nvPr>
        </p:nvSpPr>
        <p:spPr>
          <a:xfrm>
            <a:off x="311700" y="2480550"/>
            <a:ext cx="8114400" cy="24459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6800"/>
              <a:buNone/>
              <a:defRPr sz="6800">
                <a:solidFill>
                  <a:schemeClr val="lt1"/>
                </a:solidFill>
              </a:defRPr>
            </a:lvl1pPr>
            <a:lvl2pPr lvl="1" algn="l">
              <a:lnSpc>
                <a:spcPct val="100000"/>
              </a:lnSpc>
              <a:spcBef>
                <a:spcPts val="0"/>
              </a:spcBef>
              <a:spcAft>
                <a:spcPts val="0"/>
              </a:spcAft>
              <a:buClr>
                <a:schemeClr val="lt1"/>
              </a:buClr>
              <a:buSzPts val="6800"/>
              <a:buNone/>
              <a:defRPr sz="6800">
                <a:solidFill>
                  <a:schemeClr val="lt1"/>
                </a:solidFill>
              </a:defRPr>
            </a:lvl2pPr>
            <a:lvl3pPr lvl="2" algn="l">
              <a:lnSpc>
                <a:spcPct val="100000"/>
              </a:lnSpc>
              <a:spcBef>
                <a:spcPts val="0"/>
              </a:spcBef>
              <a:spcAft>
                <a:spcPts val="0"/>
              </a:spcAft>
              <a:buClr>
                <a:schemeClr val="lt1"/>
              </a:buClr>
              <a:buSzPts val="6800"/>
              <a:buNone/>
              <a:defRPr sz="6800">
                <a:solidFill>
                  <a:schemeClr val="lt1"/>
                </a:solidFill>
              </a:defRPr>
            </a:lvl3pPr>
            <a:lvl4pPr lvl="3" algn="l">
              <a:lnSpc>
                <a:spcPct val="100000"/>
              </a:lnSpc>
              <a:spcBef>
                <a:spcPts val="0"/>
              </a:spcBef>
              <a:spcAft>
                <a:spcPts val="0"/>
              </a:spcAft>
              <a:buClr>
                <a:schemeClr val="lt1"/>
              </a:buClr>
              <a:buSzPts val="6800"/>
              <a:buNone/>
              <a:defRPr sz="6800">
                <a:solidFill>
                  <a:schemeClr val="lt1"/>
                </a:solidFill>
              </a:defRPr>
            </a:lvl4pPr>
            <a:lvl5pPr lvl="4" algn="l">
              <a:lnSpc>
                <a:spcPct val="100000"/>
              </a:lnSpc>
              <a:spcBef>
                <a:spcPts val="0"/>
              </a:spcBef>
              <a:spcAft>
                <a:spcPts val="0"/>
              </a:spcAft>
              <a:buClr>
                <a:schemeClr val="lt1"/>
              </a:buClr>
              <a:buSzPts val="6800"/>
              <a:buNone/>
              <a:defRPr sz="6800">
                <a:solidFill>
                  <a:schemeClr val="lt1"/>
                </a:solidFill>
              </a:defRPr>
            </a:lvl5pPr>
            <a:lvl6pPr lvl="5" algn="l">
              <a:lnSpc>
                <a:spcPct val="100000"/>
              </a:lnSpc>
              <a:spcBef>
                <a:spcPts val="0"/>
              </a:spcBef>
              <a:spcAft>
                <a:spcPts val="0"/>
              </a:spcAft>
              <a:buClr>
                <a:schemeClr val="lt1"/>
              </a:buClr>
              <a:buSzPts val="6800"/>
              <a:buNone/>
              <a:defRPr sz="6800">
                <a:solidFill>
                  <a:schemeClr val="lt1"/>
                </a:solidFill>
              </a:defRPr>
            </a:lvl6pPr>
            <a:lvl7pPr lvl="6" algn="l">
              <a:lnSpc>
                <a:spcPct val="100000"/>
              </a:lnSpc>
              <a:spcBef>
                <a:spcPts val="0"/>
              </a:spcBef>
              <a:spcAft>
                <a:spcPts val="0"/>
              </a:spcAft>
              <a:buClr>
                <a:schemeClr val="lt1"/>
              </a:buClr>
              <a:buSzPts val="6800"/>
              <a:buNone/>
              <a:defRPr sz="6800">
                <a:solidFill>
                  <a:schemeClr val="lt1"/>
                </a:solidFill>
              </a:defRPr>
            </a:lvl7pPr>
            <a:lvl8pPr lvl="7" algn="l">
              <a:lnSpc>
                <a:spcPct val="100000"/>
              </a:lnSpc>
              <a:spcBef>
                <a:spcPts val="0"/>
              </a:spcBef>
              <a:spcAft>
                <a:spcPts val="0"/>
              </a:spcAft>
              <a:buClr>
                <a:schemeClr val="lt1"/>
              </a:buClr>
              <a:buSzPts val="6800"/>
              <a:buNone/>
              <a:defRPr sz="6800">
                <a:solidFill>
                  <a:schemeClr val="lt1"/>
                </a:solidFill>
              </a:defRPr>
            </a:lvl8pPr>
            <a:lvl9pPr lvl="8" algn="l">
              <a:lnSpc>
                <a:spcPct val="100000"/>
              </a:lnSpc>
              <a:spcBef>
                <a:spcPts val="0"/>
              </a:spcBef>
              <a:spcAft>
                <a:spcPts val="0"/>
              </a:spcAft>
              <a:buClr>
                <a:schemeClr val="lt1"/>
              </a:buClr>
              <a:buSzPts val="6800"/>
              <a:buNone/>
              <a:defRPr sz="6800">
                <a:solidFill>
                  <a:schemeClr val="lt1"/>
                </a:solidFill>
              </a:defRPr>
            </a:lvl9pPr>
          </a:lstStyle>
          <a:p/>
        </p:txBody>
      </p:sp>
      <p:sp>
        <p:nvSpPr>
          <p:cNvPr id="20" name="Google Shape;2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 name="Google Shape;23;p3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3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8" name="Google Shape;2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33"/>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33"/>
          <p:cNvSpPr txBox="1"/>
          <p:nvPr>
            <p:ph idx="1" type="body"/>
          </p:nvPr>
        </p:nvSpPr>
        <p:spPr>
          <a:xfrm>
            <a:off x="311700" y="1490875"/>
            <a:ext cx="2808000" cy="30780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34"/>
          <p:cNvSpPr txBox="1"/>
          <p:nvPr>
            <p:ph type="title"/>
          </p:nvPr>
        </p:nvSpPr>
        <p:spPr>
          <a:xfrm>
            <a:off x="490250" y="526350"/>
            <a:ext cx="5683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5" name="Google Shape;35;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35"/>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 name="Google Shape;38;p35"/>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35"/>
          <p:cNvSpPr txBox="1"/>
          <p:nvPr>
            <p:ph type="title"/>
          </p:nvPr>
        </p:nvSpPr>
        <p:spPr>
          <a:xfrm>
            <a:off x="265500" y="1375599"/>
            <a:ext cx="4045200" cy="15519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40" name="Google Shape;40;p35"/>
          <p:cNvSpPr txBox="1"/>
          <p:nvPr>
            <p:ph idx="1" type="subTitle"/>
          </p:nvPr>
        </p:nvSpPr>
        <p:spPr>
          <a:xfrm>
            <a:off x="265500" y="2981125"/>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3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2" name="Google Shape;42;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36"/>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1pPr>
            <a:lvl2pPr lvl="1"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2pPr>
            <a:lvl3pPr lvl="2"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3pPr>
            <a:lvl4pPr lvl="3"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4pPr>
            <a:lvl5pPr lvl="4"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5pPr>
            <a:lvl6pPr lvl="5"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6pPr>
            <a:lvl7pPr lvl="6"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7pPr>
            <a:lvl8pPr lvl="7"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8pPr>
            <a:lvl9pPr lvl="8" marR="0" rtl="0" algn="l">
              <a:lnSpc>
                <a:spcPct val="100000"/>
              </a:lnSpc>
              <a:spcBef>
                <a:spcPts val="0"/>
              </a:spcBef>
              <a:spcAft>
                <a:spcPts val="0"/>
              </a:spcAft>
              <a:buClr>
                <a:schemeClr val="accent3"/>
              </a:buClr>
              <a:buSzPts val="3000"/>
              <a:buFont typeface="Alfa Slab One"/>
              <a:buNone/>
              <a:defRPr b="0" i="0" sz="3000" u="none" cap="none" strike="noStrike">
                <a:solidFill>
                  <a:schemeClr val="accent3"/>
                </a:solidFill>
                <a:latin typeface="Alfa Slab One"/>
                <a:ea typeface="Alfa Slab One"/>
                <a:cs typeface="Alfa Slab One"/>
                <a:sym typeface="Alfa Slab One"/>
              </a:defRPr>
            </a:lvl9pPr>
          </a:lstStyle>
          <a:p/>
        </p:txBody>
      </p:sp>
      <p:sp>
        <p:nvSpPr>
          <p:cNvPr id="7" name="Google Shape;7;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Proxima Nova"/>
              <a:buChar char="●"/>
              <a:defRPr b="0" i="0" sz="1800" u="none" cap="none" strike="noStrike">
                <a:solidFill>
                  <a:schemeClr val="dk2"/>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2"/>
              </a:buClr>
              <a:buSzPts val="1400"/>
              <a:buFont typeface="Proxima Nova"/>
              <a:buChar char="■"/>
              <a:defRPr b="0" i="0" sz="1400" u="none" cap="none" strike="noStrike">
                <a:solidFill>
                  <a:schemeClr val="dk2"/>
                </a:solidFill>
                <a:latin typeface="Proxima Nova"/>
                <a:ea typeface="Proxima Nova"/>
                <a:cs typeface="Proxima Nova"/>
                <a:sym typeface="Proxima Nova"/>
              </a:defRPr>
            </a:lvl9pPr>
          </a:lstStyle>
          <a:p/>
        </p:txBody>
      </p:sp>
      <p:sp>
        <p:nvSpPr>
          <p:cNvPr id="8" name="Google Shape;8;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
          <p:cNvSpPr txBox="1"/>
          <p:nvPr>
            <p:ph type="ctrTitle"/>
          </p:nvPr>
        </p:nvSpPr>
        <p:spPr>
          <a:xfrm>
            <a:off x="311700" y="595975"/>
            <a:ext cx="8520600" cy="19578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400"/>
              <a:buNone/>
            </a:pPr>
            <a:r>
              <a:rPr lang="en"/>
              <a:t>Statistics for HCI</a:t>
            </a:r>
            <a:endParaRPr/>
          </a:p>
        </p:txBody>
      </p:sp>
      <p:sp>
        <p:nvSpPr>
          <p:cNvPr id="57" name="Google Shape;57;p1"/>
          <p:cNvSpPr txBox="1"/>
          <p:nvPr>
            <p:ph idx="1" type="subTitle"/>
          </p:nvPr>
        </p:nvSpPr>
        <p:spPr>
          <a:xfrm>
            <a:off x="311700" y="3165823"/>
            <a:ext cx="8520600" cy="7335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
              <a:t>Tamzid Hossain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P-value</a:t>
            </a:r>
            <a:endParaRPr/>
          </a:p>
        </p:txBody>
      </p:sp>
      <p:pic>
        <p:nvPicPr>
          <p:cNvPr id="121" name="Google Shape;121;p10"/>
          <p:cNvPicPr preferRelativeResize="0"/>
          <p:nvPr/>
        </p:nvPicPr>
        <p:blipFill rotWithShape="1">
          <a:blip r:embed="rId3">
            <a:alphaModFix/>
          </a:blip>
          <a:srcRect b="0" l="0" r="0" t="0"/>
          <a:stretch/>
        </p:blipFill>
        <p:spPr>
          <a:xfrm>
            <a:off x="4091425" y="212450"/>
            <a:ext cx="4909700" cy="4718601"/>
          </a:xfrm>
          <a:prstGeom prst="rect">
            <a:avLst/>
          </a:prstGeom>
          <a:noFill/>
          <a:ln>
            <a:noFill/>
          </a:ln>
        </p:spPr>
      </p:pic>
      <p:sp>
        <p:nvSpPr>
          <p:cNvPr id="122" name="Google Shape;122;p10"/>
          <p:cNvSpPr txBox="1"/>
          <p:nvPr/>
        </p:nvSpPr>
        <p:spPr>
          <a:xfrm>
            <a:off x="218175" y="1636575"/>
            <a:ext cx="3565500" cy="23859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rgbClr val="212529"/>
              </a:buClr>
              <a:buSzPts val="1300"/>
              <a:buFont typeface="Proxima Nova Semibold"/>
              <a:buChar char="●"/>
            </a:pPr>
            <a:r>
              <a:rPr b="0" i="0" lang="en" sz="1300" u="none" cap="none" strike="noStrike">
                <a:solidFill>
                  <a:srgbClr val="212529"/>
                </a:solidFill>
                <a:highlight>
                  <a:srgbClr val="FFFFFF"/>
                </a:highlight>
                <a:latin typeface="Proxima Nova Semibold"/>
                <a:ea typeface="Proxima Nova Semibold"/>
                <a:cs typeface="Proxima Nova Semibold"/>
                <a:sym typeface="Proxima Nova Semibold"/>
              </a:rPr>
              <a:t>The p-value is used to either reject or retain (not reject) the null hypothesis in a hypothesis test. </a:t>
            </a:r>
            <a:endParaRPr b="0" i="0" sz="1300" u="none" cap="none" strike="noStrike">
              <a:solidFill>
                <a:srgbClr val="212529"/>
              </a:solidFill>
              <a:highlight>
                <a:srgbClr val="FFFFFF"/>
              </a:highlight>
              <a:latin typeface="Proxima Nova Semibold"/>
              <a:ea typeface="Proxima Nova Semibold"/>
              <a:cs typeface="Proxima Nova Semibold"/>
              <a:sym typeface="Proxima Nova Semibold"/>
            </a:endParaRPr>
          </a:p>
          <a:p>
            <a:pPr indent="-311150" lvl="0" marL="457200" marR="0" rtl="0" algn="l">
              <a:lnSpc>
                <a:spcPct val="100000"/>
              </a:lnSpc>
              <a:spcBef>
                <a:spcPts val="0"/>
              </a:spcBef>
              <a:spcAft>
                <a:spcPts val="0"/>
              </a:spcAft>
              <a:buClr>
                <a:srgbClr val="212529"/>
              </a:buClr>
              <a:buSzPts val="1300"/>
              <a:buFont typeface="Proxima Nova Semibold"/>
              <a:buChar char="●"/>
            </a:pPr>
            <a:r>
              <a:rPr b="0" i="0" lang="en" sz="1300" u="none" cap="none" strike="noStrike">
                <a:solidFill>
                  <a:srgbClr val="212529"/>
                </a:solidFill>
                <a:highlight>
                  <a:srgbClr val="FFFFFF"/>
                </a:highlight>
                <a:latin typeface="Proxima Nova Semibold"/>
                <a:ea typeface="Proxima Nova Semibold"/>
                <a:cs typeface="Proxima Nova Semibold"/>
                <a:sym typeface="Proxima Nova Semibold"/>
              </a:rPr>
              <a:t>If the calculated p-value is smaller than the significance level, which in most cases is 5%, then the null hypothesis is rejected, otherwise it is not rejected.</a:t>
            </a:r>
            <a:endParaRPr b="0" i="0" sz="1300" u="none" cap="none" strike="noStrike">
              <a:solidFill>
                <a:srgbClr val="212529"/>
              </a:solidFill>
              <a:highlight>
                <a:srgbClr val="FFFFFF"/>
              </a:highlight>
              <a:latin typeface="Proxima Nova Semibold"/>
              <a:ea typeface="Proxima Nova Semibold"/>
              <a:cs typeface="Proxima Nova Semibold"/>
              <a:sym typeface="Proxima Nova Semibold"/>
            </a:endParaRPr>
          </a:p>
          <a:p>
            <a:pPr indent="-311150" lvl="0" marL="457200" marR="0" rtl="0" algn="l">
              <a:lnSpc>
                <a:spcPct val="100000"/>
              </a:lnSpc>
              <a:spcBef>
                <a:spcPts val="0"/>
              </a:spcBef>
              <a:spcAft>
                <a:spcPts val="0"/>
              </a:spcAft>
              <a:buClr>
                <a:srgbClr val="212529"/>
              </a:buClr>
              <a:buSzPts val="1300"/>
              <a:buFont typeface="Proxima Nova Semibold"/>
              <a:buChar char="●"/>
            </a:pPr>
            <a:r>
              <a:rPr b="0" i="0" lang="en" sz="1300" u="none" cap="none" strike="noStrike">
                <a:solidFill>
                  <a:srgbClr val="212529"/>
                </a:solidFill>
                <a:highlight>
                  <a:srgbClr val="FFFFFF"/>
                </a:highlight>
                <a:latin typeface="Proxima Nova Semibold"/>
                <a:ea typeface="Proxima Nova Semibold"/>
                <a:cs typeface="Proxima Nova Semibold"/>
                <a:sym typeface="Proxima Nova Semibold"/>
              </a:rPr>
              <a:t>The p-value indicates the probability that the observed result or an even more extreme result will occur if the null hypothesis is true.</a:t>
            </a:r>
            <a:endParaRPr b="0" i="0" sz="1300" u="none" cap="none" strike="noStrike">
              <a:solidFill>
                <a:srgbClr val="212529"/>
              </a:solidFill>
              <a:highlight>
                <a:srgbClr val="FFFFFF"/>
              </a:highlight>
              <a:latin typeface="Proxima Nova Semibold"/>
              <a:ea typeface="Proxima Nova Semibold"/>
              <a:cs typeface="Proxima Nova Semibold"/>
              <a:sym typeface="Proxima Nova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P-value</a:t>
            </a:r>
            <a:endParaRPr/>
          </a:p>
        </p:txBody>
      </p:sp>
      <p:sp>
        <p:nvSpPr>
          <p:cNvPr id="128" name="Google Shape;128;p11"/>
          <p:cNvSpPr txBox="1"/>
          <p:nvPr/>
        </p:nvSpPr>
        <p:spPr>
          <a:xfrm>
            <a:off x="830050" y="1087150"/>
            <a:ext cx="7177500" cy="32076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1400"/>
              </a:spcBef>
              <a:spcAft>
                <a:spcPts val="0"/>
              </a:spcAft>
              <a:buClr>
                <a:srgbClr val="000000"/>
              </a:buClr>
              <a:buSzPts val="1300"/>
              <a:buFont typeface="Arial"/>
              <a:buNone/>
            </a:pPr>
            <a:r>
              <a:rPr b="0" i="0" lang="en" sz="1300" u="none" cap="none" strike="noStrike">
                <a:solidFill>
                  <a:srgbClr val="018786"/>
                </a:solidFill>
                <a:highlight>
                  <a:srgbClr val="FFFFFF"/>
                </a:highlight>
                <a:latin typeface="Proxima Nova Semibold"/>
                <a:ea typeface="Proxima Nova Semibold"/>
                <a:cs typeface="Proxima Nova Semibold"/>
                <a:sym typeface="Proxima Nova Semibold"/>
              </a:rPr>
              <a:t>Example:</a:t>
            </a:r>
            <a:endParaRPr b="0" i="0" sz="1300" u="none" cap="none" strike="noStrike">
              <a:solidFill>
                <a:srgbClr val="018786"/>
              </a:solidFill>
              <a:highlight>
                <a:srgbClr val="FFFFFF"/>
              </a:highlight>
              <a:latin typeface="Proxima Nova Semibold"/>
              <a:ea typeface="Proxima Nova Semibold"/>
              <a:cs typeface="Proxima Nova Semibold"/>
              <a:sym typeface="Proxima Nova Semibold"/>
            </a:endParaRPr>
          </a:p>
          <a:p>
            <a:pPr indent="-311150" lvl="0" marL="457200" marR="0" rtl="0" algn="l">
              <a:lnSpc>
                <a:spcPct val="115000"/>
              </a:lnSpc>
              <a:spcBef>
                <a:spcPts val="400"/>
              </a:spcBef>
              <a:spcAft>
                <a:spcPts val="0"/>
              </a:spcAft>
              <a:buClr>
                <a:srgbClr val="212529"/>
              </a:buClr>
              <a:buSzPts val="1300"/>
              <a:buFont typeface="Proxima Nova Semibold"/>
              <a:buChar char="■"/>
            </a:pPr>
            <a:r>
              <a:rPr b="0" i="0" lang="en" sz="1300" u="none" cap="none" strike="noStrike">
                <a:solidFill>
                  <a:srgbClr val="212529"/>
                </a:solidFill>
                <a:highlight>
                  <a:srgbClr val="FFFFFF"/>
                </a:highlight>
                <a:latin typeface="Proxima Nova Semibold"/>
                <a:ea typeface="Proxima Nova Semibold"/>
                <a:cs typeface="Proxima Nova Semibold"/>
                <a:sym typeface="Proxima Nova Semibold"/>
              </a:rPr>
              <a:t>The null hypothesis is that there is no difference between the salaries of men and women.</a:t>
            </a:r>
            <a:endParaRPr b="0" i="0" sz="1300" u="none" cap="none" strike="noStrike">
              <a:solidFill>
                <a:srgbClr val="212529"/>
              </a:solidFill>
              <a:highlight>
                <a:srgbClr val="FFFFFF"/>
              </a:highlight>
              <a:latin typeface="Proxima Nova Semibold"/>
              <a:ea typeface="Proxima Nova Semibold"/>
              <a:cs typeface="Proxima Nova Semibold"/>
              <a:sym typeface="Proxima Nova Semibold"/>
            </a:endParaRPr>
          </a:p>
          <a:p>
            <a:pPr indent="-311150" lvl="0" marL="457200" marR="0" rtl="0" algn="l">
              <a:lnSpc>
                <a:spcPct val="115000"/>
              </a:lnSpc>
              <a:spcBef>
                <a:spcPts val="0"/>
              </a:spcBef>
              <a:spcAft>
                <a:spcPts val="0"/>
              </a:spcAft>
              <a:buClr>
                <a:srgbClr val="212529"/>
              </a:buClr>
              <a:buSzPts val="1300"/>
              <a:buFont typeface="Proxima Nova Semibold"/>
              <a:buChar char="■"/>
            </a:pPr>
            <a:r>
              <a:rPr b="0" i="0" lang="en" sz="1300" u="none" cap="none" strike="noStrike">
                <a:solidFill>
                  <a:srgbClr val="212529"/>
                </a:solidFill>
                <a:highlight>
                  <a:srgbClr val="FFFFFF"/>
                </a:highlight>
                <a:latin typeface="Proxima Nova Semibold"/>
                <a:ea typeface="Proxima Nova Semibold"/>
                <a:cs typeface="Proxima Nova Semibold"/>
                <a:sym typeface="Proxima Nova Semibold"/>
              </a:rPr>
              <a:t>Now a sample is taken with the salary of men and women. These are our observed results.</a:t>
            </a:r>
            <a:endParaRPr b="0" i="0" sz="1300" u="none" cap="none" strike="noStrike">
              <a:solidFill>
                <a:srgbClr val="212529"/>
              </a:solidFill>
              <a:highlight>
                <a:srgbClr val="FFFFFF"/>
              </a:highlight>
              <a:latin typeface="Proxima Nova Semibold"/>
              <a:ea typeface="Proxima Nova Semibold"/>
              <a:cs typeface="Proxima Nova Semibold"/>
              <a:sym typeface="Proxima Nova Semibold"/>
            </a:endParaRPr>
          </a:p>
          <a:p>
            <a:pPr indent="-311150" lvl="0" marL="457200" marR="0" rtl="0" algn="l">
              <a:lnSpc>
                <a:spcPct val="115000"/>
              </a:lnSpc>
              <a:spcBef>
                <a:spcPts val="0"/>
              </a:spcBef>
              <a:spcAft>
                <a:spcPts val="0"/>
              </a:spcAft>
              <a:buClr>
                <a:srgbClr val="212529"/>
              </a:buClr>
              <a:buSzPts val="1300"/>
              <a:buFont typeface="Proxima Nova Semibold"/>
              <a:buChar char="■"/>
            </a:pPr>
            <a:r>
              <a:rPr b="0" i="0" lang="en" sz="1300" u="none" cap="none" strike="noStrike">
                <a:solidFill>
                  <a:srgbClr val="212529"/>
                </a:solidFill>
                <a:highlight>
                  <a:srgbClr val="FFFFFF"/>
                </a:highlight>
                <a:latin typeface="Proxima Nova Semibold"/>
                <a:ea typeface="Proxima Nova Semibold"/>
                <a:cs typeface="Proxima Nova Semibold"/>
                <a:sym typeface="Proxima Nova Semibold"/>
              </a:rPr>
              <a:t>We assume that the null hypothesis is true, that is, that there is no difference between the salaries of men and women.</a:t>
            </a:r>
            <a:endParaRPr b="0" i="0" sz="1300" u="none" cap="none" strike="noStrike">
              <a:solidFill>
                <a:srgbClr val="212529"/>
              </a:solidFill>
              <a:highlight>
                <a:srgbClr val="FFFFFF"/>
              </a:highlight>
              <a:latin typeface="Proxima Nova Semibold"/>
              <a:ea typeface="Proxima Nova Semibold"/>
              <a:cs typeface="Proxima Nova Semibold"/>
              <a:sym typeface="Proxima Nova Semibold"/>
            </a:endParaRPr>
          </a:p>
          <a:p>
            <a:pPr indent="-311150" lvl="0" marL="457200" marR="0" rtl="0" algn="l">
              <a:lnSpc>
                <a:spcPct val="115000"/>
              </a:lnSpc>
              <a:spcBef>
                <a:spcPts val="0"/>
              </a:spcBef>
              <a:spcAft>
                <a:spcPts val="0"/>
              </a:spcAft>
              <a:buClr>
                <a:srgbClr val="212529"/>
              </a:buClr>
              <a:buSzPts val="1300"/>
              <a:buFont typeface="Proxima Nova Semibold"/>
              <a:buChar char="■"/>
            </a:pPr>
            <a:r>
              <a:rPr b="0" i="0" lang="en" sz="1300" u="none" cap="none" strike="noStrike">
                <a:solidFill>
                  <a:srgbClr val="212529"/>
                </a:solidFill>
                <a:highlight>
                  <a:srgbClr val="FFFFFF"/>
                </a:highlight>
                <a:latin typeface="Proxima Nova Semibold"/>
                <a:ea typeface="Proxima Nova Semibold"/>
                <a:cs typeface="Proxima Nova Semibold"/>
                <a:sym typeface="Proxima Nova Semibold"/>
              </a:rPr>
              <a:t>In the observed result (sample) we now find out that men earn 150 € more per month than women.</a:t>
            </a:r>
            <a:endParaRPr b="0" i="0" sz="1300" u="none" cap="none" strike="noStrike">
              <a:solidFill>
                <a:srgbClr val="212529"/>
              </a:solidFill>
              <a:highlight>
                <a:srgbClr val="FFFFFF"/>
              </a:highlight>
              <a:latin typeface="Proxima Nova Semibold"/>
              <a:ea typeface="Proxima Nova Semibold"/>
              <a:cs typeface="Proxima Nova Semibold"/>
              <a:sym typeface="Proxima Nova Semibold"/>
            </a:endParaRPr>
          </a:p>
          <a:p>
            <a:pPr indent="-311150" lvl="0" marL="457200" marR="0" rtl="0" algn="l">
              <a:lnSpc>
                <a:spcPct val="115000"/>
              </a:lnSpc>
              <a:spcBef>
                <a:spcPts val="0"/>
              </a:spcBef>
              <a:spcAft>
                <a:spcPts val="0"/>
              </a:spcAft>
              <a:buClr>
                <a:srgbClr val="212529"/>
              </a:buClr>
              <a:buSzPts val="1300"/>
              <a:buFont typeface="Proxima Nova Semibold"/>
              <a:buChar char="■"/>
            </a:pPr>
            <a:r>
              <a:rPr b="0" i="0" lang="en" sz="1300" u="none" cap="none" strike="noStrike">
                <a:solidFill>
                  <a:srgbClr val="212529"/>
                </a:solidFill>
                <a:highlight>
                  <a:srgbClr val="FFFFFF"/>
                </a:highlight>
                <a:latin typeface="Proxima Nova Semibold"/>
                <a:ea typeface="Proxima Nova Semibold"/>
                <a:cs typeface="Proxima Nova Semibold"/>
                <a:sym typeface="Proxima Nova Semibold"/>
              </a:rPr>
              <a:t>The p-value now indicates how likely it is to draw a sample in which the salary of men and women differ by 150€ or more, even though there is no difference in the population.</a:t>
            </a:r>
            <a:endParaRPr b="0" i="0" sz="1300" u="none" cap="none" strike="noStrike">
              <a:solidFill>
                <a:srgbClr val="212529"/>
              </a:solidFill>
              <a:highlight>
                <a:srgbClr val="FFFFFF"/>
              </a:highlight>
              <a:latin typeface="Proxima Nova Semibold"/>
              <a:ea typeface="Proxima Nova Semibold"/>
              <a:cs typeface="Proxima Nova Semibold"/>
              <a:sym typeface="Proxima Nova Semibold"/>
            </a:endParaRPr>
          </a:p>
          <a:p>
            <a:pPr indent="-311150" lvl="0" marL="457200" marR="0" rtl="0" algn="l">
              <a:lnSpc>
                <a:spcPct val="115000"/>
              </a:lnSpc>
              <a:spcBef>
                <a:spcPts val="0"/>
              </a:spcBef>
              <a:spcAft>
                <a:spcPts val="0"/>
              </a:spcAft>
              <a:buClr>
                <a:srgbClr val="212529"/>
              </a:buClr>
              <a:buSzPts val="1300"/>
              <a:buFont typeface="Proxima Nova Semibold"/>
              <a:buChar char="■"/>
            </a:pPr>
            <a:r>
              <a:rPr b="0" i="0" lang="en" sz="1300" u="none" cap="none" strike="noStrike">
                <a:solidFill>
                  <a:srgbClr val="212529"/>
                </a:solidFill>
                <a:highlight>
                  <a:srgbClr val="FFFFFF"/>
                </a:highlight>
                <a:latin typeface="Proxima Nova Semibold"/>
                <a:ea typeface="Proxima Nova Semibold"/>
                <a:cs typeface="Proxima Nova Semibold"/>
                <a:sym typeface="Proxima Nova Semibold"/>
              </a:rPr>
              <a:t>If the p-value is e.g. 0.04, it is only 4% likely to draw a sample of 150€ or more extreme, if there is no difference in salary in the population.</a:t>
            </a:r>
            <a:endParaRPr b="0" i="0" sz="1300" u="none" cap="none" strike="noStrike">
              <a:solidFill>
                <a:srgbClr val="212529"/>
              </a:solidFill>
              <a:highlight>
                <a:srgbClr val="FFFFFF"/>
              </a:highlight>
              <a:latin typeface="Proxima Nova Semibold"/>
              <a:ea typeface="Proxima Nova Semibold"/>
              <a:cs typeface="Proxima Nova Semibold"/>
              <a:sym typeface="Proxima Nova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Level of significance</a:t>
            </a:r>
            <a:endParaRPr/>
          </a:p>
        </p:txBody>
      </p:sp>
      <p:sp>
        <p:nvSpPr>
          <p:cNvPr id="134" name="Google Shape;134;p12"/>
          <p:cNvSpPr txBox="1"/>
          <p:nvPr/>
        </p:nvSpPr>
        <p:spPr>
          <a:xfrm>
            <a:off x="771550" y="1262500"/>
            <a:ext cx="6733200" cy="2150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212529"/>
                </a:solidFill>
                <a:highlight>
                  <a:srgbClr val="FFFFFF"/>
                </a:highlight>
                <a:latin typeface="Proxima Nova Semibold"/>
                <a:ea typeface="Proxima Nova Semibold"/>
                <a:cs typeface="Proxima Nova Semibold"/>
                <a:sym typeface="Proxima Nova Semibold"/>
              </a:rPr>
              <a:t>The significance level is determined before the test. If the calculated p-value is below this value, the null hypothesis is rejected, otherwise it is not rejected. As a rule, a significance level of 5 % is chosen.</a:t>
            </a:r>
            <a:endParaRPr b="0" i="0" sz="1300" u="none" cap="none" strike="noStrike">
              <a:solidFill>
                <a:srgbClr val="212529"/>
              </a:solidFill>
              <a:highlight>
                <a:srgbClr val="FFFFFF"/>
              </a:highlight>
              <a:latin typeface="Proxima Nova Semibold"/>
              <a:ea typeface="Proxima Nova Semibold"/>
              <a:cs typeface="Proxima Nova Semibold"/>
              <a:sym typeface="Proxima Nova Semibold"/>
            </a:endParaRPr>
          </a:p>
          <a:p>
            <a:pPr indent="-311150" lvl="0" marL="457200" marR="0" rtl="0" algn="l">
              <a:lnSpc>
                <a:spcPct val="115000"/>
              </a:lnSpc>
              <a:spcBef>
                <a:spcPts val="1200"/>
              </a:spcBef>
              <a:spcAft>
                <a:spcPts val="0"/>
              </a:spcAft>
              <a:buClr>
                <a:srgbClr val="212529"/>
              </a:buClr>
              <a:buSzPts val="1300"/>
              <a:buFont typeface="Proxima Nova Semibold"/>
              <a:buChar char="■"/>
            </a:pPr>
            <a:r>
              <a:rPr b="0" i="0" lang="en" sz="1300" u="none" cap="none" strike="noStrike">
                <a:solidFill>
                  <a:srgbClr val="212529"/>
                </a:solidFill>
                <a:highlight>
                  <a:srgbClr val="FFFFFF"/>
                </a:highlight>
                <a:latin typeface="Proxima Nova Semibold"/>
                <a:ea typeface="Proxima Nova Semibold"/>
                <a:cs typeface="Proxima Nova Semibold"/>
                <a:sym typeface="Proxima Nova Semibold"/>
              </a:rPr>
              <a:t>alpha &lt; 0.01 : very significant result.</a:t>
            </a:r>
            <a:endParaRPr b="0" i="0" sz="1300" u="none" cap="none" strike="noStrike">
              <a:solidFill>
                <a:srgbClr val="212529"/>
              </a:solidFill>
              <a:highlight>
                <a:srgbClr val="FFFFFF"/>
              </a:highlight>
              <a:latin typeface="Proxima Nova Semibold"/>
              <a:ea typeface="Proxima Nova Semibold"/>
              <a:cs typeface="Proxima Nova Semibold"/>
              <a:sym typeface="Proxima Nova Semibold"/>
            </a:endParaRPr>
          </a:p>
          <a:p>
            <a:pPr indent="-311150" lvl="0" marL="457200" marR="0" rtl="0" algn="l">
              <a:lnSpc>
                <a:spcPct val="115000"/>
              </a:lnSpc>
              <a:spcBef>
                <a:spcPts val="0"/>
              </a:spcBef>
              <a:spcAft>
                <a:spcPts val="0"/>
              </a:spcAft>
              <a:buClr>
                <a:srgbClr val="212529"/>
              </a:buClr>
              <a:buSzPts val="1300"/>
              <a:buFont typeface="Proxima Nova Semibold"/>
              <a:buChar char="■"/>
            </a:pPr>
            <a:r>
              <a:rPr b="0" i="0" lang="en" sz="1300" u="none" cap="none" strike="noStrike">
                <a:solidFill>
                  <a:srgbClr val="212529"/>
                </a:solidFill>
                <a:highlight>
                  <a:srgbClr val="FFFFFF"/>
                </a:highlight>
                <a:latin typeface="Proxima Nova Semibold"/>
                <a:ea typeface="Proxima Nova Semibold"/>
                <a:cs typeface="Proxima Nova Semibold"/>
                <a:sym typeface="Proxima Nova Semibold"/>
              </a:rPr>
              <a:t>alpha &lt; 0.05 : significant result.</a:t>
            </a:r>
            <a:endParaRPr b="0" i="0" sz="1300" u="none" cap="none" strike="noStrike">
              <a:solidFill>
                <a:srgbClr val="212529"/>
              </a:solidFill>
              <a:highlight>
                <a:srgbClr val="FFFFFF"/>
              </a:highlight>
              <a:latin typeface="Proxima Nova Semibold"/>
              <a:ea typeface="Proxima Nova Semibold"/>
              <a:cs typeface="Proxima Nova Semibold"/>
              <a:sym typeface="Proxima Nova Semibold"/>
            </a:endParaRPr>
          </a:p>
          <a:p>
            <a:pPr indent="-311150" lvl="0" marL="457200" marR="0" rtl="0" algn="l">
              <a:lnSpc>
                <a:spcPct val="115000"/>
              </a:lnSpc>
              <a:spcBef>
                <a:spcPts val="0"/>
              </a:spcBef>
              <a:spcAft>
                <a:spcPts val="0"/>
              </a:spcAft>
              <a:buClr>
                <a:srgbClr val="212529"/>
              </a:buClr>
              <a:buSzPts val="1300"/>
              <a:buFont typeface="Proxima Nova Semibold"/>
              <a:buChar char="■"/>
            </a:pPr>
            <a:r>
              <a:rPr b="0" i="0" lang="en" sz="1300" u="none" cap="none" strike="noStrike">
                <a:solidFill>
                  <a:srgbClr val="212529"/>
                </a:solidFill>
                <a:highlight>
                  <a:srgbClr val="FFFFFF"/>
                </a:highlight>
                <a:latin typeface="Proxima Nova Semibold"/>
                <a:ea typeface="Proxima Nova Semibold"/>
                <a:cs typeface="Proxima Nova Semibold"/>
                <a:sym typeface="Proxima Nova Semibold"/>
              </a:rPr>
              <a:t>alpha &gt; 0.05 : not significant result.</a:t>
            </a:r>
            <a:endParaRPr b="0" i="0" sz="1300" u="none" cap="none" strike="noStrike">
              <a:solidFill>
                <a:srgbClr val="212529"/>
              </a:solidFill>
              <a:highlight>
                <a:srgbClr val="FFFFFF"/>
              </a:highlight>
              <a:latin typeface="Proxima Nova Semibold"/>
              <a:ea typeface="Proxima Nova Semibold"/>
              <a:cs typeface="Proxima Nova Semibold"/>
              <a:sym typeface="Proxima Nova Semibold"/>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analysis when…</a:t>
            </a:r>
            <a:endParaRPr/>
          </a:p>
          <a:p>
            <a:pPr indent="0" lvl="0" marL="0" rtl="0" algn="l">
              <a:lnSpc>
                <a:spcPct val="100000"/>
              </a:lnSpc>
              <a:spcBef>
                <a:spcPts val="0"/>
              </a:spcBef>
              <a:spcAft>
                <a:spcPts val="0"/>
              </a:spcAft>
              <a:buSzPct val="111111"/>
              <a:buNone/>
            </a:pPr>
            <a:r>
              <a:t/>
            </a:r>
            <a:endParaRPr/>
          </a:p>
        </p:txBody>
      </p:sp>
      <p:pic>
        <p:nvPicPr>
          <p:cNvPr id="140" name="Google Shape;140;p13"/>
          <p:cNvPicPr preferRelativeResize="0"/>
          <p:nvPr/>
        </p:nvPicPr>
        <p:blipFill rotWithShape="1">
          <a:blip r:embed="rId3">
            <a:alphaModFix/>
          </a:blip>
          <a:srcRect b="0" l="0" r="0" t="0"/>
          <a:stretch/>
        </p:blipFill>
        <p:spPr>
          <a:xfrm>
            <a:off x="1070125" y="1083325"/>
            <a:ext cx="7003740" cy="382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One Sample Proportion test</a:t>
            </a:r>
            <a:endParaRPr/>
          </a:p>
        </p:txBody>
      </p:sp>
      <p:pic>
        <p:nvPicPr>
          <p:cNvPr id="146" name="Google Shape;146;p14"/>
          <p:cNvPicPr preferRelativeResize="0"/>
          <p:nvPr/>
        </p:nvPicPr>
        <p:blipFill rotWithShape="1">
          <a:blip r:embed="rId3">
            <a:alphaModFix/>
          </a:blip>
          <a:srcRect b="0" l="0" r="0" t="0"/>
          <a:stretch/>
        </p:blipFill>
        <p:spPr>
          <a:xfrm>
            <a:off x="2343600" y="1083325"/>
            <a:ext cx="4189455"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One Sample Proportion test</a:t>
            </a:r>
            <a:endParaRPr/>
          </a:p>
          <a:p>
            <a:pPr indent="0" lvl="0" marL="0" rtl="0" algn="l">
              <a:lnSpc>
                <a:spcPct val="100000"/>
              </a:lnSpc>
              <a:spcBef>
                <a:spcPts val="0"/>
              </a:spcBef>
              <a:spcAft>
                <a:spcPts val="0"/>
              </a:spcAft>
              <a:buSzPct val="111111"/>
              <a:buNone/>
            </a:pPr>
            <a:r>
              <a:t/>
            </a:r>
            <a:endParaRPr/>
          </a:p>
        </p:txBody>
      </p:sp>
      <p:pic>
        <p:nvPicPr>
          <p:cNvPr id="152" name="Google Shape;152;p15"/>
          <p:cNvPicPr preferRelativeResize="0"/>
          <p:nvPr/>
        </p:nvPicPr>
        <p:blipFill rotWithShape="1">
          <a:blip r:embed="rId3">
            <a:alphaModFix/>
          </a:blip>
          <a:srcRect b="0" l="0" r="0" t="0"/>
          <a:stretch/>
        </p:blipFill>
        <p:spPr>
          <a:xfrm>
            <a:off x="2394550" y="1178750"/>
            <a:ext cx="4249899" cy="37499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Chi-Squared Test</a:t>
            </a:r>
            <a:endParaRPr/>
          </a:p>
        </p:txBody>
      </p:sp>
      <p:pic>
        <p:nvPicPr>
          <p:cNvPr id="158" name="Google Shape;158;p16"/>
          <p:cNvPicPr preferRelativeResize="0"/>
          <p:nvPr/>
        </p:nvPicPr>
        <p:blipFill rotWithShape="1">
          <a:blip r:embed="rId3">
            <a:alphaModFix/>
          </a:blip>
          <a:srcRect b="0" l="0" r="0" t="0"/>
          <a:stretch/>
        </p:blipFill>
        <p:spPr>
          <a:xfrm>
            <a:off x="2212425" y="1104500"/>
            <a:ext cx="4165424" cy="382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Chi-Squared Test</a:t>
            </a:r>
            <a:endParaRPr/>
          </a:p>
          <a:p>
            <a:pPr indent="0" lvl="0" marL="0" rtl="0" algn="l">
              <a:lnSpc>
                <a:spcPct val="100000"/>
              </a:lnSpc>
              <a:spcBef>
                <a:spcPts val="0"/>
              </a:spcBef>
              <a:spcAft>
                <a:spcPts val="0"/>
              </a:spcAft>
              <a:buSzPct val="111111"/>
              <a:buNone/>
            </a:pPr>
            <a:r>
              <a:t/>
            </a:r>
            <a:endParaRPr/>
          </a:p>
        </p:txBody>
      </p:sp>
      <p:pic>
        <p:nvPicPr>
          <p:cNvPr id="164" name="Google Shape;164;p17"/>
          <p:cNvPicPr preferRelativeResize="0"/>
          <p:nvPr/>
        </p:nvPicPr>
        <p:blipFill rotWithShape="1">
          <a:blip r:embed="rId3">
            <a:alphaModFix/>
          </a:blip>
          <a:srcRect b="0" l="0" r="0" t="0"/>
          <a:stretch/>
        </p:blipFill>
        <p:spPr>
          <a:xfrm>
            <a:off x="2192374" y="1152475"/>
            <a:ext cx="4184525" cy="37178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 - Test</a:t>
            </a:r>
            <a:endParaRPr/>
          </a:p>
        </p:txBody>
      </p:sp>
      <p:sp>
        <p:nvSpPr>
          <p:cNvPr id="170" name="Google Shape;170;p18"/>
          <p:cNvSpPr txBox="1"/>
          <p:nvPr/>
        </p:nvSpPr>
        <p:spPr>
          <a:xfrm>
            <a:off x="590425" y="1225725"/>
            <a:ext cx="5983200" cy="8772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529"/>
              </a:buClr>
              <a:buSzPts val="1500"/>
              <a:buFont typeface="Proxima Nova Semibold"/>
              <a:buChar char="●"/>
            </a:pPr>
            <a:r>
              <a:rPr b="0" i="0" lang="en" sz="1500" u="none" cap="none" strike="noStrike">
                <a:solidFill>
                  <a:srgbClr val="212529"/>
                </a:solidFill>
                <a:highlight>
                  <a:srgbClr val="FFFFFF"/>
                </a:highlight>
                <a:latin typeface="Proxima Nova Semibold"/>
                <a:ea typeface="Proxima Nova Semibold"/>
                <a:cs typeface="Proxima Nova Semibold"/>
                <a:sym typeface="Proxima Nova Semibold"/>
              </a:rPr>
              <a:t>The t-test is a statistical test procedure that tests whether there is a significant difference between the means of two groups.</a:t>
            </a:r>
            <a:endParaRPr b="0" i="0" sz="1500" u="none" cap="none" strike="noStrike">
              <a:solidFill>
                <a:schemeClr val="dk2"/>
              </a:solidFill>
              <a:latin typeface="Proxima Nova Semibold"/>
              <a:ea typeface="Proxima Nova Semibold"/>
              <a:cs typeface="Proxima Nova Semibold"/>
              <a:sym typeface="Proxima Nova Semibold"/>
            </a:endParaRPr>
          </a:p>
        </p:txBody>
      </p:sp>
      <p:pic>
        <p:nvPicPr>
          <p:cNvPr id="171" name="Google Shape;171;p18"/>
          <p:cNvPicPr preferRelativeResize="0"/>
          <p:nvPr/>
        </p:nvPicPr>
        <p:blipFill rotWithShape="1">
          <a:blip r:embed="rId3">
            <a:alphaModFix/>
          </a:blip>
          <a:srcRect b="0" l="0" r="0" t="0"/>
          <a:stretch/>
        </p:blipFill>
        <p:spPr>
          <a:xfrm>
            <a:off x="5802400" y="1810725"/>
            <a:ext cx="3255425" cy="2681775"/>
          </a:xfrm>
          <a:prstGeom prst="rect">
            <a:avLst/>
          </a:prstGeom>
          <a:noFill/>
          <a:ln>
            <a:noFill/>
          </a:ln>
        </p:spPr>
      </p:pic>
      <p:sp>
        <p:nvSpPr>
          <p:cNvPr id="172" name="Google Shape;172;p18"/>
          <p:cNvSpPr txBox="1"/>
          <p:nvPr/>
        </p:nvSpPr>
        <p:spPr>
          <a:xfrm>
            <a:off x="590425" y="2310925"/>
            <a:ext cx="4936500" cy="11082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212529"/>
              </a:buClr>
              <a:buSzPts val="1500"/>
              <a:buFont typeface="Proxima Nova Semibold"/>
              <a:buChar char="●"/>
            </a:pPr>
            <a:r>
              <a:rPr b="0" i="0" lang="en" sz="1500" u="none" cap="none" strike="noStrike">
                <a:solidFill>
                  <a:srgbClr val="212529"/>
                </a:solidFill>
                <a:highlight>
                  <a:srgbClr val="FFFFFF"/>
                </a:highlight>
                <a:latin typeface="Proxima Nova Semibold"/>
                <a:ea typeface="Proxima Nova Semibold"/>
                <a:cs typeface="Proxima Nova Semibold"/>
                <a:sym typeface="Proxima Nova Semibold"/>
              </a:rPr>
              <a:t>The two groups could be, for example, patients who received </a:t>
            </a:r>
            <a:r>
              <a:rPr b="0" i="1" lang="en" sz="1500" u="none" cap="none" strike="noStrike">
                <a:solidFill>
                  <a:srgbClr val="212529"/>
                </a:solidFill>
                <a:highlight>
                  <a:srgbClr val="FFFFFF"/>
                </a:highlight>
                <a:latin typeface="Proxima Nova Semibold"/>
                <a:ea typeface="Proxima Nova Semibold"/>
                <a:cs typeface="Proxima Nova Semibold"/>
                <a:sym typeface="Proxima Nova Semibold"/>
              </a:rPr>
              <a:t>drug A</a:t>
            </a:r>
            <a:r>
              <a:rPr b="0" i="0" lang="en" sz="1500" u="none" cap="none" strike="noStrike">
                <a:solidFill>
                  <a:srgbClr val="212529"/>
                </a:solidFill>
                <a:highlight>
                  <a:srgbClr val="FFFFFF"/>
                </a:highlight>
                <a:latin typeface="Proxima Nova Semibold"/>
                <a:ea typeface="Proxima Nova Semibold"/>
                <a:cs typeface="Proxima Nova Semibold"/>
                <a:sym typeface="Proxima Nova Semibold"/>
              </a:rPr>
              <a:t> once and </a:t>
            </a:r>
            <a:r>
              <a:rPr b="0" i="1" lang="en" sz="1500" u="none" cap="none" strike="noStrike">
                <a:solidFill>
                  <a:srgbClr val="212529"/>
                </a:solidFill>
                <a:highlight>
                  <a:srgbClr val="FFFFFF"/>
                </a:highlight>
                <a:latin typeface="Proxima Nova Semibold"/>
                <a:ea typeface="Proxima Nova Semibold"/>
                <a:cs typeface="Proxima Nova Semibold"/>
                <a:sym typeface="Proxima Nova Semibold"/>
              </a:rPr>
              <a:t>drug B</a:t>
            </a:r>
            <a:r>
              <a:rPr b="0" i="0" lang="en" sz="1500" u="none" cap="none" strike="noStrike">
                <a:solidFill>
                  <a:srgbClr val="212529"/>
                </a:solidFill>
                <a:highlight>
                  <a:srgbClr val="FFFFFF"/>
                </a:highlight>
                <a:latin typeface="Proxima Nova Semibold"/>
                <a:ea typeface="Proxima Nova Semibold"/>
                <a:cs typeface="Proxima Nova Semibold"/>
                <a:sym typeface="Proxima Nova Semibold"/>
              </a:rPr>
              <a:t> once, and you want to know if there is a difference in blood pressure between these two groups.</a:t>
            </a:r>
            <a:endParaRPr b="0" i="0" sz="2000" u="none" cap="none" strike="noStrike">
              <a:solidFill>
                <a:schemeClr val="dk2"/>
              </a:solidFill>
              <a:latin typeface="Proxima Nova Semibold"/>
              <a:ea typeface="Proxima Nova Semibold"/>
              <a:cs typeface="Proxima Nova Semibold"/>
              <a:sym typeface="Proxima Nova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Types of t-Test</a:t>
            </a:r>
            <a:endParaRPr/>
          </a:p>
        </p:txBody>
      </p:sp>
      <p:pic>
        <p:nvPicPr>
          <p:cNvPr id="178" name="Google Shape;178;p19"/>
          <p:cNvPicPr preferRelativeResize="0"/>
          <p:nvPr/>
        </p:nvPicPr>
        <p:blipFill rotWithShape="1">
          <a:blip r:embed="rId3">
            <a:alphaModFix/>
          </a:blip>
          <a:srcRect b="0" l="0" r="0" t="0"/>
          <a:stretch/>
        </p:blipFill>
        <p:spPr>
          <a:xfrm>
            <a:off x="947738" y="1196375"/>
            <a:ext cx="7248525" cy="3676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Making sense of data…</a:t>
            </a:r>
            <a:endParaRPr/>
          </a:p>
        </p:txBody>
      </p:sp>
      <p:pic>
        <p:nvPicPr>
          <p:cNvPr id="63" name="Google Shape;63;p2"/>
          <p:cNvPicPr preferRelativeResize="0"/>
          <p:nvPr/>
        </p:nvPicPr>
        <p:blipFill rotWithShape="1">
          <a:blip r:embed="rId3">
            <a:alphaModFix/>
          </a:blip>
          <a:srcRect b="0" l="0" r="0" t="0"/>
          <a:stretch/>
        </p:blipFill>
        <p:spPr>
          <a:xfrm>
            <a:off x="920575" y="1521138"/>
            <a:ext cx="7302851" cy="2679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One sample t-Test</a:t>
            </a:r>
            <a:endParaRPr/>
          </a:p>
        </p:txBody>
      </p:sp>
      <p:pic>
        <p:nvPicPr>
          <p:cNvPr id="184" name="Google Shape;184;p20"/>
          <p:cNvPicPr preferRelativeResize="0"/>
          <p:nvPr/>
        </p:nvPicPr>
        <p:blipFill rotWithShape="1">
          <a:blip r:embed="rId3">
            <a:alphaModFix/>
          </a:blip>
          <a:srcRect b="0" l="0" r="0" t="0"/>
          <a:stretch/>
        </p:blipFill>
        <p:spPr>
          <a:xfrm>
            <a:off x="4407100" y="1017725"/>
            <a:ext cx="4557850" cy="2249650"/>
          </a:xfrm>
          <a:prstGeom prst="rect">
            <a:avLst/>
          </a:prstGeom>
          <a:noFill/>
          <a:ln>
            <a:noFill/>
          </a:ln>
        </p:spPr>
      </p:pic>
      <p:sp>
        <p:nvSpPr>
          <p:cNvPr id="185" name="Google Shape;185;p20"/>
          <p:cNvSpPr txBox="1"/>
          <p:nvPr/>
        </p:nvSpPr>
        <p:spPr>
          <a:xfrm>
            <a:off x="311700" y="1508950"/>
            <a:ext cx="3768900" cy="28938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Proxima Nova Semibold"/>
              <a:buChar char="●"/>
            </a:pPr>
            <a:r>
              <a:rPr b="0" i="0" lang="en" sz="1400" u="none" cap="none" strike="noStrike">
                <a:solidFill>
                  <a:srgbClr val="000000"/>
                </a:solidFill>
                <a:latin typeface="Proxima Nova Semibold"/>
                <a:ea typeface="Proxima Nova Semibold"/>
                <a:cs typeface="Proxima Nova Semibold"/>
                <a:sym typeface="Proxima Nova Semibold"/>
              </a:rPr>
              <a:t>A manufacturer of chocolate bars claims that its chocolate bars weigh 50 grams on average. To verify this, a sample of 30 bars is taken and weighed. The mean value of this sample is 48 grams.</a:t>
            </a:r>
            <a:endParaRPr b="0" i="0" sz="1400" u="none" cap="none" strike="noStrike">
              <a:solidFill>
                <a:srgbClr val="000000"/>
              </a:solidFill>
              <a:latin typeface="Proxima Nova Semibold"/>
              <a:ea typeface="Proxima Nova Semibold"/>
              <a:cs typeface="Proxima Nova Semibold"/>
              <a:sym typeface="Proxima Nova Semibold"/>
            </a:endParaRPr>
          </a:p>
          <a:p>
            <a:pPr indent="-317500" lvl="0" marL="457200" marR="0" rtl="0" algn="l">
              <a:lnSpc>
                <a:spcPct val="100000"/>
              </a:lnSpc>
              <a:spcBef>
                <a:spcPts val="0"/>
              </a:spcBef>
              <a:spcAft>
                <a:spcPts val="0"/>
              </a:spcAft>
              <a:buClr>
                <a:srgbClr val="000000"/>
              </a:buClr>
              <a:buSzPts val="1400"/>
              <a:buFont typeface="Proxima Nova Semibold"/>
              <a:buChar char="●"/>
            </a:pPr>
            <a:r>
              <a:rPr b="0" i="0" lang="en" sz="1400" u="none" cap="none" strike="noStrike">
                <a:solidFill>
                  <a:srgbClr val="000000"/>
                </a:solidFill>
                <a:latin typeface="Proxima Nova Semibold"/>
                <a:ea typeface="Proxima Nova Semibold"/>
                <a:cs typeface="Proxima Nova Semibold"/>
                <a:sym typeface="Proxima Nova Semibold"/>
              </a:rPr>
              <a:t>We can now perform a one sample t-test to see if the mean of 48 grams is significantly different from the claimed 50 grams.</a:t>
            </a:r>
            <a:endParaRPr b="0" i="0" sz="1400" u="none" cap="none" strike="noStrike">
              <a:solidFill>
                <a:srgbClr val="000000"/>
              </a:solidFill>
              <a:latin typeface="Proxima Nova Semibold"/>
              <a:ea typeface="Proxima Nova Semibold"/>
              <a:cs typeface="Proxima Nova Semibold"/>
              <a:sym typeface="Proxima Nova Semibold"/>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t-test for independent samples</a:t>
            </a:r>
            <a:endParaRPr/>
          </a:p>
        </p:txBody>
      </p:sp>
      <p:pic>
        <p:nvPicPr>
          <p:cNvPr id="191" name="Google Shape;191;p21"/>
          <p:cNvPicPr preferRelativeResize="0"/>
          <p:nvPr/>
        </p:nvPicPr>
        <p:blipFill rotWithShape="1">
          <a:blip r:embed="rId3">
            <a:alphaModFix/>
          </a:blip>
          <a:srcRect b="0" l="0" r="0" t="0"/>
          <a:stretch/>
        </p:blipFill>
        <p:spPr>
          <a:xfrm>
            <a:off x="387775" y="1017725"/>
            <a:ext cx="4713850" cy="1994625"/>
          </a:xfrm>
          <a:prstGeom prst="rect">
            <a:avLst/>
          </a:prstGeom>
          <a:noFill/>
          <a:ln>
            <a:noFill/>
          </a:ln>
        </p:spPr>
      </p:pic>
      <p:pic>
        <p:nvPicPr>
          <p:cNvPr id="192" name="Google Shape;192;p21"/>
          <p:cNvPicPr preferRelativeResize="0"/>
          <p:nvPr/>
        </p:nvPicPr>
        <p:blipFill rotWithShape="1">
          <a:blip r:embed="rId4">
            <a:alphaModFix/>
          </a:blip>
          <a:srcRect b="0" l="0" r="0" t="0"/>
          <a:stretch/>
        </p:blipFill>
        <p:spPr>
          <a:xfrm>
            <a:off x="6473625" y="1044000"/>
            <a:ext cx="2358675" cy="2196875"/>
          </a:xfrm>
          <a:prstGeom prst="rect">
            <a:avLst/>
          </a:prstGeom>
          <a:noFill/>
          <a:ln>
            <a:noFill/>
          </a:ln>
        </p:spPr>
      </p:pic>
      <p:sp>
        <p:nvSpPr>
          <p:cNvPr id="193" name="Google Shape;193;p21"/>
          <p:cNvSpPr txBox="1"/>
          <p:nvPr/>
        </p:nvSpPr>
        <p:spPr>
          <a:xfrm>
            <a:off x="387775" y="3516500"/>
            <a:ext cx="79809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Proxima Nova Semibold"/>
              <a:buChar char="●"/>
            </a:pPr>
            <a:r>
              <a:rPr b="0" i="0" lang="en" sz="1400" u="none" cap="none" strike="noStrike">
                <a:solidFill>
                  <a:srgbClr val="000000"/>
                </a:solidFill>
                <a:highlight>
                  <a:srgbClr val="FFFFFF"/>
                </a:highlight>
                <a:latin typeface="Proxima Nova Semibold"/>
                <a:ea typeface="Proxima Nova Semibold"/>
                <a:cs typeface="Proxima Nova Semibold"/>
                <a:sym typeface="Proxima Nova Semibold"/>
              </a:rPr>
              <a:t>To compare the effectiveness of two painkillers, </a:t>
            </a:r>
            <a:r>
              <a:rPr b="0" i="1" lang="en" sz="1400" u="none" cap="none" strike="noStrike">
                <a:solidFill>
                  <a:srgbClr val="000000"/>
                </a:solidFill>
                <a:highlight>
                  <a:srgbClr val="FFFFFF"/>
                </a:highlight>
                <a:latin typeface="Proxima Nova Semibold"/>
                <a:ea typeface="Proxima Nova Semibold"/>
                <a:cs typeface="Proxima Nova Semibold"/>
                <a:sym typeface="Proxima Nova Semibold"/>
              </a:rPr>
              <a:t>drug A</a:t>
            </a:r>
            <a:r>
              <a:rPr b="0" i="0" lang="en" sz="1400" u="none" cap="none" strike="noStrike">
                <a:solidFill>
                  <a:srgbClr val="000000"/>
                </a:solidFill>
                <a:highlight>
                  <a:srgbClr val="FFFFFF"/>
                </a:highlight>
                <a:latin typeface="Proxima Nova Semibold"/>
                <a:ea typeface="Proxima Nova Semibold"/>
                <a:cs typeface="Proxima Nova Semibold"/>
                <a:sym typeface="Proxima Nova Semibold"/>
              </a:rPr>
              <a:t> and </a:t>
            </a:r>
            <a:r>
              <a:rPr b="0" i="1" lang="en" sz="1400" u="none" cap="none" strike="noStrike">
                <a:solidFill>
                  <a:srgbClr val="000000"/>
                </a:solidFill>
                <a:highlight>
                  <a:srgbClr val="FFFFFF"/>
                </a:highlight>
                <a:latin typeface="Proxima Nova Semibold"/>
                <a:ea typeface="Proxima Nova Semibold"/>
                <a:cs typeface="Proxima Nova Semibold"/>
                <a:sym typeface="Proxima Nova Semibold"/>
              </a:rPr>
              <a:t>drug B</a:t>
            </a:r>
            <a:r>
              <a:rPr b="0" i="0" lang="en" sz="1400" u="none" cap="none" strike="noStrike">
                <a:solidFill>
                  <a:srgbClr val="000000"/>
                </a:solidFill>
                <a:highlight>
                  <a:srgbClr val="FFFFFF"/>
                </a:highlight>
                <a:latin typeface="Proxima Nova Semibold"/>
                <a:ea typeface="Proxima Nova Semibold"/>
                <a:cs typeface="Proxima Nova Semibold"/>
                <a:sym typeface="Proxima Nova Semibold"/>
              </a:rPr>
              <a:t>. </a:t>
            </a:r>
            <a:endParaRPr b="0" i="0" sz="1400" u="none" cap="none" strike="noStrike">
              <a:solidFill>
                <a:srgbClr val="000000"/>
              </a:solidFill>
              <a:highlight>
                <a:srgbClr val="FFFFFF"/>
              </a:highlight>
              <a:latin typeface="Proxima Nova Semibold"/>
              <a:ea typeface="Proxima Nova Semibold"/>
              <a:cs typeface="Proxima Nova Semibold"/>
              <a:sym typeface="Proxima Nova Semibold"/>
            </a:endParaRPr>
          </a:p>
          <a:p>
            <a:pPr indent="-317500" lvl="0" marL="457200" marR="0" rtl="0" algn="l">
              <a:lnSpc>
                <a:spcPct val="100000"/>
              </a:lnSpc>
              <a:spcBef>
                <a:spcPts val="0"/>
              </a:spcBef>
              <a:spcAft>
                <a:spcPts val="0"/>
              </a:spcAft>
              <a:buClr>
                <a:srgbClr val="000000"/>
              </a:buClr>
              <a:buSzPts val="1400"/>
              <a:buFont typeface="Proxima Nova Semibold"/>
              <a:buChar char="●"/>
            </a:pPr>
            <a:r>
              <a:rPr b="0" i="0" lang="en" sz="1400" u="none" cap="none" strike="noStrike">
                <a:solidFill>
                  <a:srgbClr val="000000"/>
                </a:solidFill>
                <a:highlight>
                  <a:srgbClr val="FFFFFF"/>
                </a:highlight>
                <a:latin typeface="Proxima Nova Semibold"/>
                <a:ea typeface="Proxima Nova Semibold"/>
                <a:cs typeface="Proxima Nova Semibold"/>
                <a:sym typeface="Proxima Nova Semibold"/>
              </a:rPr>
              <a:t>To do this, we randomly divide 60 test subjects into two groups. The first group receives </a:t>
            </a:r>
            <a:r>
              <a:rPr b="0" i="1" lang="en" sz="1400" u="none" cap="none" strike="noStrike">
                <a:solidFill>
                  <a:srgbClr val="000000"/>
                </a:solidFill>
                <a:highlight>
                  <a:srgbClr val="FFFFFF"/>
                </a:highlight>
                <a:latin typeface="Proxima Nova Semibold"/>
                <a:ea typeface="Proxima Nova Semibold"/>
                <a:cs typeface="Proxima Nova Semibold"/>
                <a:sym typeface="Proxima Nova Semibold"/>
              </a:rPr>
              <a:t>drug A</a:t>
            </a:r>
            <a:r>
              <a:rPr b="0" i="0" lang="en" sz="1400" u="none" cap="none" strike="noStrike">
                <a:solidFill>
                  <a:srgbClr val="000000"/>
                </a:solidFill>
                <a:highlight>
                  <a:srgbClr val="FFFFFF"/>
                </a:highlight>
                <a:latin typeface="Proxima Nova Semibold"/>
                <a:ea typeface="Proxima Nova Semibold"/>
                <a:cs typeface="Proxima Nova Semibold"/>
                <a:sym typeface="Proxima Nova Semibold"/>
              </a:rPr>
              <a:t>, the second group receives </a:t>
            </a:r>
            <a:r>
              <a:rPr b="0" i="1" lang="en" sz="1400" u="none" cap="none" strike="noStrike">
                <a:solidFill>
                  <a:srgbClr val="000000"/>
                </a:solidFill>
                <a:highlight>
                  <a:srgbClr val="FFFFFF"/>
                </a:highlight>
                <a:latin typeface="Proxima Nova Semibold"/>
                <a:ea typeface="Proxima Nova Semibold"/>
                <a:cs typeface="Proxima Nova Semibold"/>
                <a:sym typeface="Proxima Nova Semibold"/>
              </a:rPr>
              <a:t>drug B</a:t>
            </a:r>
            <a:r>
              <a:rPr b="0" i="0" lang="en" sz="1400" u="none" cap="none" strike="noStrike">
                <a:solidFill>
                  <a:srgbClr val="000000"/>
                </a:solidFill>
                <a:highlight>
                  <a:srgbClr val="FFFFFF"/>
                </a:highlight>
                <a:latin typeface="Proxima Nova Semibold"/>
                <a:ea typeface="Proxima Nova Semibold"/>
                <a:cs typeface="Proxima Nova Semibold"/>
                <a:sym typeface="Proxima Nova Semibold"/>
              </a:rPr>
              <a:t>. With an independent t-test we can now test whether there is a significant difference in pain relief between the two drugs.</a:t>
            </a:r>
            <a:endParaRPr b="0" i="0" sz="1900" u="none" cap="none" strike="noStrike">
              <a:solidFill>
                <a:srgbClr val="000000"/>
              </a:solidFill>
              <a:latin typeface="Proxima Nova Semibold"/>
              <a:ea typeface="Proxima Nova Semibold"/>
              <a:cs typeface="Proxima Nova Semibold"/>
              <a:sym typeface="Proxima Nova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Paired samples t-Test</a:t>
            </a:r>
            <a:endParaRPr/>
          </a:p>
        </p:txBody>
      </p:sp>
      <p:pic>
        <p:nvPicPr>
          <p:cNvPr id="199" name="Google Shape;199;p22"/>
          <p:cNvPicPr preferRelativeResize="0"/>
          <p:nvPr/>
        </p:nvPicPr>
        <p:blipFill rotWithShape="1">
          <a:blip r:embed="rId3">
            <a:alphaModFix/>
          </a:blip>
          <a:srcRect b="0" l="0" r="0" t="0"/>
          <a:stretch/>
        </p:blipFill>
        <p:spPr>
          <a:xfrm>
            <a:off x="462063" y="1276150"/>
            <a:ext cx="4467225" cy="2381250"/>
          </a:xfrm>
          <a:prstGeom prst="rect">
            <a:avLst/>
          </a:prstGeom>
          <a:noFill/>
          <a:ln>
            <a:noFill/>
          </a:ln>
        </p:spPr>
      </p:pic>
      <p:pic>
        <p:nvPicPr>
          <p:cNvPr id="200" name="Google Shape;200;p22"/>
          <p:cNvPicPr preferRelativeResize="0"/>
          <p:nvPr/>
        </p:nvPicPr>
        <p:blipFill rotWithShape="1">
          <a:blip r:embed="rId4">
            <a:alphaModFix/>
          </a:blip>
          <a:srcRect b="0" l="0" r="0" t="0"/>
          <a:stretch/>
        </p:blipFill>
        <p:spPr>
          <a:xfrm>
            <a:off x="5849913" y="445025"/>
            <a:ext cx="3048000" cy="3419475"/>
          </a:xfrm>
          <a:prstGeom prst="rect">
            <a:avLst/>
          </a:prstGeom>
          <a:noFill/>
          <a:ln>
            <a:noFill/>
          </a:ln>
        </p:spPr>
      </p:pic>
      <p:sp>
        <p:nvSpPr>
          <p:cNvPr id="201" name="Google Shape;201;p22"/>
          <p:cNvSpPr txBox="1"/>
          <p:nvPr/>
        </p:nvSpPr>
        <p:spPr>
          <a:xfrm>
            <a:off x="311700" y="3915825"/>
            <a:ext cx="82038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Proxima Nova Semibold"/>
              <a:buChar char="●"/>
            </a:pPr>
            <a:r>
              <a:rPr b="0" i="0" lang="en" sz="1400" u="none" cap="none" strike="noStrike">
                <a:solidFill>
                  <a:srgbClr val="000000"/>
                </a:solidFill>
                <a:latin typeface="Proxima Nova Semibold"/>
                <a:ea typeface="Proxima Nova Semibold"/>
                <a:cs typeface="Proxima Nova Semibold"/>
                <a:sym typeface="Proxima Nova Semibold"/>
              </a:rPr>
              <a:t>We want to know how effective a diet is. To do this, we weigh 30 people before the diet and exactly the same people after the diet.</a:t>
            </a:r>
            <a:endParaRPr b="0" i="0" sz="1400" u="none" cap="none" strike="noStrike">
              <a:solidFill>
                <a:srgbClr val="000000"/>
              </a:solidFill>
              <a:latin typeface="Proxima Nova Semibold"/>
              <a:ea typeface="Proxima Nova Semibold"/>
              <a:cs typeface="Proxima Nova Semibold"/>
              <a:sym typeface="Proxima Nova Semibold"/>
            </a:endParaRPr>
          </a:p>
          <a:p>
            <a:pPr indent="-317500" lvl="0" marL="457200" marR="0" rtl="0" algn="l">
              <a:lnSpc>
                <a:spcPct val="100000"/>
              </a:lnSpc>
              <a:spcBef>
                <a:spcPts val="0"/>
              </a:spcBef>
              <a:spcAft>
                <a:spcPts val="0"/>
              </a:spcAft>
              <a:buClr>
                <a:srgbClr val="000000"/>
              </a:buClr>
              <a:buSzPts val="1400"/>
              <a:buFont typeface="Proxima Nova Semibold"/>
              <a:buChar char="●"/>
            </a:pPr>
            <a:r>
              <a:rPr b="0" i="0" lang="en" sz="1400" u="none" cap="none" strike="noStrike">
                <a:solidFill>
                  <a:srgbClr val="000000"/>
                </a:solidFill>
                <a:latin typeface="Proxima Nova Semibold"/>
                <a:ea typeface="Proxima Nova Semibold"/>
                <a:cs typeface="Proxima Nova Semibold"/>
                <a:sym typeface="Proxima Nova Semibold"/>
              </a:rPr>
              <a:t>Now we can see for each person how big the weight difference is between before and after. With a dependent t-test we can now check whether there is a significant difference.</a:t>
            </a:r>
            <a:endParaRPr b="0" i="0" sz="1400" u="none" cap="none" strike="noStrike">
              <a:solidFill>
                <a:srgbClr val="000000"/>
              </a:solidFill>
              <a:latin typeface="Proxima Nova Semibold"/>
              <a:ea typeface="Proxima Nova Semibold"/>
              <a:cs typeface="Proxima Nova Semibold"/>
              <a:sym typeface="Proxima Nova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Analysis of Variance (ANOVA)</a:t>
            </a:r>
            <a:endParaRPr/>
          </a:p>
        </p:txBody>
      </p:sp>
      <p:sp>
        <p:nvSpPr>
          <p:cNvPr id="207" name="Google Shape;207;p23"/>
          <p:cNvSpPr txBox="1"/>
          <p:nvPr/>
        </p:nvSpPr>
        <p:spPr>
          <a:xfrm>
            <a:off x="629100" y="1285875"/>
            <a:ext cx="7439700" cy="2124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Proxima Nova Semibold"/>
              <a:buChar char="●"/>
            </a:pPr>
            <a:r>
              <a:rPr b="0" i="0" lang="en" sz="1800" u="none" cap="none" strike="noStrike">
                <a:solidFill>
                  <a:srgbClr val="000000"/>
                </a:solidFill>
                <a:latin typeface="Proxima Nova Semibold"/>
                <a:ea typeface="Proxima Nova Semibold"/>
                <a:cs typeface="Proxima Nova Semibold"/>
                <a:sym typeface="Proxima Nova Semibold"/>
              </a:rPr>
              <a:t>An analysis of variance (ANOVA) tests whether statistically significant differences exist between more than two samples.</a:t>
            </a:r>
            <a:endParaRPr b="0" i="0" sz="1800" u="none" cap="none" strike="noStrike">
              <a:solidFill>
                <a:srgbClr val="000000"/>
              </a:solidFill>
              <a:latin typeface="Proxima Nova Semibold"/>
              <a:ea typeface="Proxima Nova Semibold"/>
              <a:cs typeface="Proxima Nova Semibold"/>
              <a:sym typeface="Proxima Nova Semibold"/>
            </a:endParaRPr>
          </a:p>
          <a:p>
            <a:pPr indent="-342900" lvl="0" marL="457200" marR="0" rtl="0" algn="l">
              <a:lnSpc>
                <a:spcPct val="100000"/>
              </a:lnSpc>
              <a:spcBef>
                <a:spcPts val="0"/>
              </a:spcBef>
              <a:spcAft>
                <a:spcPts val="0"/>
              </a:spcAft>
              <a:buClr>
                <a:srgbClr val="000000"/>
              </a:buClr>
              <a:buSzPts val="1800"/>
              <a:buFont typeface="Proxima Nova Semibold"/>
              <a:buChar char="●"/>
            </a:pPr>
            <a:r>
              <a:rPr b="0" i="0" lang="en" sz="1800" u="none" cap="none" strike="noStrike">
                <a:solidFill>
                  <a:srgbClr val="000000"/>
                </a:solidFill>
                <a:latin typeface="Proxima Nova Semibold"/>
                <a:ea typeface="Proxima Nova Semibold"/>
                <a:cs typeface="Proxima Nova Semibold"/>
                <a:sym typeface="Proxima Nova Semibold"/>
              </a:rPr>
              <a:t> For this purpose, the means and variances of the respective groups are compared with each other. </a:t>
            </a:r>
            <a:endParaRPr b="0" i="0" sz="1800" u="none" cap="none" strike="noStrike">
              <a:solidFill>
                <a:srgbClr val="000000"/>
              </a:solidFill>
              <a:latin typeface="Proxima Nova Semibold"/>
              <a:ea typeface="Proxima Nova Semibold"/>
              <a:cs typeface="Proxima Nova Semibold"/>
              <a:sym typeface="Proxima Nova Semibold"/>
            </a:endParaRPr>
          </a:p>
          <a:p>
            <a:pPr indent="-342900" lvl="0" marL="457200" marR="0" rtl="0" algn="l">
              <a:lnSpc>
                <a:spcPct val="100000"/>
              </a:lnSpc>
              <a:spcBef>
                <a:spcPts val="0"/>
              </a:spcBef>
              <a:spcAft>
                <a:spcPts val="0"/>
              </a:spcAft>
              <a:buClr>
                <a:srgbClr val="000000"/>
              </a:buClr>
              <a:buSzPts val="1800"/>
              <a:buFont typeface="Proxima Nova Semibold"/>
              <a:buChar char="●"/>
            </a:pPr>
            <a:r>
              <a:rPr b="0" i="0" lang="en" sz="1800" u="none" cap="none" strike="noStrike">
                <a:solidFill>
                  <a:srgbClr val="000000"/>
                </a:solidFill>
                <a:latin typeface="Proxima Nova Semibold"/>
                <a:ea typeface="Proxima Nova Semibold"/>
                <a:cs typeface="Proxima Nova Semibold"/>
                <a:sym typeface="Proxima Nova Semibold"/>
              </a:rPr>
              <a:t>In contrast to the t-test, which tests whether there is a difference between two samples, the ANOVA tests whether there is a difference between more than two groups.</a:t>
            </a:r>
            <a:endParaRPr b="0" i="0" sz="1800" u="none" cap="none" strike="noStrike">
              <a:solidFill>
                <a:srgbClr val="000000"/>
              </a:solidFill>
              <a:latin typeface="Proxima Nova Semibold"/>
              <a:ea typeface="Proxima Nova Semibold"/>
              <a:cs typeface="Proxima Nova Semibold"/>
              <a:sym typeface="Proxima Nova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Difference between one-way and two-way ANOVA</a:t>
            </a:r>
            <a:endParaRPr/>
          </a:p>
        </p:txBody>
      </p:sp>
      <p:sp>
        <p:nvSpPr>
          <p:cNvPr id="213" name="Google Shape;213;p24"/>
          <p:cNvSpPr txBox="1"/>
          <p:nvPr/>
        </p:nvSpPr>
        <p:spPr>
          <a:xfrm>
            <a:off x="603600" y="2073150"/>
            <a:ext cx="38445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a:ea typeface="Proxima Nova"/>
                <a:cs typeface="Proxima Nova"/>
                <a:sym typeface="Proxima Nova"/>
              </a:rPr>
              <a:t>One-way ANOVA</a:t>
            </a:r>
            <a:endParaRPr b="0" i="0" sz="1800" u="none" cap="none" strike="noStrike">
              <a:solidFill>
                <a:srgbClr val="000000"/>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rgbClr val="000000"/>
              </a:buClr>
              <a:buSzPts val="1800"/>
              <a:buFont typeface="Proxima Nova"/>
              <a:buChar char="●"/>
            </a:pPr>
            <a:r>
              <a:rPr b="0" i="0" lang="en" sz="1800" u="none" cap="none" strike="noStrike">
                <a:solidFill>
                  <a:srgbClr val="000000"/>
                </a:solidFill>
                <a:latin typeface="Proxima Nova"/>
                <a:ea typeface="Proxima Nova"/>
                <a:cs typeface="Proxima Nova"/>
                <a:sym typeface="Proxima Nova"/>
              </a:rPr>
              <a:t>Does a person's place of residence (independent variable) influence his or her salary?</a:t>
            </a:r>
            <a:endParaRPr b="0" i="0" sz="1800" u="none" cap="none" strike="noStrike">
              <a:solidFill>
                <a:srgbClr val="000000"/>
              </a:solidFill>
              <a:latin typeface="Proxima Nova"/>
              <a:ea typeface="Proxima Nova"/>
              <a:cs typeface="Proxima Nova"/>
              <a:sym typeface="Proxima Nova"/>
            </a:endParaRPr>
          </a:p>
        </p:txBody>
      </p:sp>
      <p:sp>
        <p:nvSpPr>
          <p:cNvPr id="214" name="Google Shape;214;p24"/>
          <p:cNvSpPr txBox="1"/>
          <p:nvPr/>
        </p:nvSpPr>
        <p:spPr>
          <a:xfrm>
            <a:off x="4876800" y="2073150"/>
            <a:ext cx="38445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a:ea typeface="Proxima Nova"/>
                <a:cs typeface="Proxima Nova"/>
                <a:sym typeface="Proxima Nova"/>
              </a:rPr>
              <a:t>Two-way ANOVA</a:t>
            </a:r>
            <a:endParaRPr b="0" i="0" sz="1800" u="none" cap="none" strike="noStrike">
              <a:solidFill>
                <a:srgbClr val="000000"/>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rgbClr val="000000"/>
              </a:buClr>
              <a:buSzPts val="1800"/>
              <a:buFont typeface="Proxima Nova"/>
              <a:buChar char="●"/>
            </a:pPr>
            <a:r>
              <a:rPr b="0" i="0" lang="en" sz="1800" u="none" cap="none" strike="noStrike">
                <a:solidFill>
                  <a:srgbClr val="000000"/>
                </a:solidFill>
                <a:latin typeface="Proxima Nova"/>
                <a:ea typeface="Proxima Nova"/>
                <a:cs typeface="Proxima Nova"/>
                <a:sym typeface="Proxima Nova"/>
              </a:rPr>
              <a:t>Does a person's place of residence (1st independent variable) and gender (2nd independent variable) affect his or her salary?</a:t>
            </a:r>
            <a:endParaRPr b="0" i="0" sz="18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One Factor ANOVA Example</a:t>
            </a:r>
            <a:endParaRPr/>
          </a:p>
        </p:txBody>
      </p:sp>
      <p:pic>
        <p:nvPicPr>
          <p:cNvPr id="220" name="Google Shape;220;p25"/>
          <p:cNvPicPr preferRelativeResize="0"/>
          <p:nvPr/>
        </p:nvPicPr>
        <p:blipFill rotWithShape="1">
          <a:blip r:embed="rId3">
            <a:alphaModFix/>
          </a:blip>
          <a:srcRect b="0" l="0" r="0" t="0"/>
          <a:stretch/>
        </p:blipFill>
        <p:spPr>
          <a:xfrm>
            <a:off x="2109263" y="1244432"/>
            <a:ext cx="4925475" cy="3404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Additional Resources(For those who wants to explore more):</a:t>
            </a:r>
            <a:endParaRPr/>
          </a:p>
        </p:txBody>
      </p:sp>
      <p:sp>
        <p:nvSpPr>
          <p:cNvPr id="226" name="Google Shape;226;p26"/>
          <p:cNvSpPr txBox="1"/>
          <p:nvPr/>
        </p:nvSpPr>
        <p:spPr>
          <a:xfrm>
            <a:off x="895775" y="1661525"/>
            <a:ext cx="7180800" cy="284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2"/>
              </a:buClr>
              <a:buSzPts val="1800"/>
              <a:buFont typeface="Proxima Nova"/>
              <a:buChar char="●"/>
            </a:pPr>
            <a:r>
              <a:rPr b="0" i="0" lang="en" sz="1800" u="none" cap="none" strike="noStrike">
                <a:solidFill>
                  <a:schemeClr val="dk2"/>
                </a:solidFill>
                <a:latin typeface="Proxima Nova"/>
                <a:ea typeface="Proxima Nova"/>
                <a:cs typeface="Proxima Nova"/>
                <a:sym typeface="Proxima Nova"/>
              </a:rPr>
              <a:t>https://datatab.net/tutorial/descriptive-inferential-statistics</a:t>
            </a:r>
            <a:endParaRPr b="0" i="0" sz="1800" u="none" cap="none" strike="noStrike">
              <a:solidFill>
                <a:schemeClr val="dk2"/>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dk2"/>
              </a:buClr>
              <a:buSzPts val="1800"/>
              <a:buFont typeface="Proxima Nova"/>
              <a:buChar char="●"/>
            </a:pPr>
            <a:r>
              <a:rPr b="0" i="0" lang="en" sz="1800" u="none" cap="none" strike="noStrike">
                <a:solidFill>
                  <a:schemeClr val="dk2"/>
                </a:solidFill>
                <a:latin typeface="Proxima Nova"/>
                <a:ea typeface="Proxima Nova"/>
                <a:cs typeface="Proxima Nova"/>
                <a:sym typeface="Proxima Nova"/>
              </a:rPr>
              <a:t>https://www.youtube.com/watch?v=I10q6fjPxJ0&amp;list=PLujS9ooBebKVqwKXDqdqMqkwb1EKl4FM6&amp;index=5</a:t>
            </a:r>
            <a:endParaRPr b="0" i="0" sz="1800" u="none" cap="none" strike="noStrike">
              <a:solidFill>
                <a:schemeClr val="dk2"/>
              </a:solidFill>
              <a:latin typeface="Proxima Nova"/>
              <a:ea typeface="Proxima Nova"/>
              <a:cs typeface="Proxima Nova"/>
              <a:sym typeface="Proxima Nova"/>
            </a:endParaRPr>
          </a:p>
          <a:p>
            <a:pPr indent="-342900" lvl="0" marL="457200" marR="0" rtl="0" algn="l">
              <a:lnSpc>
                <a:spcPct val="100000"/>
              </a:lnSpc>
              <a:spcBef>
                <a:spcPts val="0"/>
              </a:spcBef>
              <a:spcAft>
                <a:spcPts val="0"/>
              </a:spcAft>
              <a:buClr>
                <a:schemeClr val="dk2"/>
              </a:buClr>
              <a:buSzPts val="1800"/>
              <a:buFont typeface="Proxima Nova"/>
              <a:buChar char="●"/>
            </a:pPr>
            <a:r>
              <a:rPr b="0" i="0" lang="en" sz="1800" u="none" cap="none" strike="noStrike">
                <a:solidFill>
                  <a:schemeClr val="dk2"/>
                </a:solidFill>
                <a:latin typeface="Proxima Nova"/>
                <a:ea typeface="Proxima Nova"/>
                <a:cs typeface="Proxima Nova"/>
                <a:sym typeface="Proxima Nova"/>
              </a:rPr>
              <a:t>https://www.youtube.com/watch?v=EFdlFoHI_0I&amp;list=PL7FCBC940F3067FD0</a:t>
            </a:r>
            <a:endParaRPr b="0" i="0" sz="1800" u="none" cap="none" strike="noStrike">
              <a:solidFill>
                <a:schemeClr val="dk2"/>
              </a:solidFill>
              <a:latin typeface="Proxima Nova"/>
              <a:ea typeface="Proxima Nova"/>
              <a:cs typeface="Proxima Nova"/>
              <a:sym typeface="Proxima Nova"/>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Making sense of data…</a:t>
            </a:r>
            <a:endParaRPr/>
          </a:p>
          <a:p>
            <a:pPr indent="0" lvl="0" marL="0" rtl="0" algn="l">
              <a:lnSpc>
                <a:spcPct val="100000"/>
              </a:lnSpc>
              <a:spcBef>
                <a:spcPts val="0"/>
              </a:spcBef>
              <a:spcAft>
                <a:spcPts val="0"/>
              </a:spcAft>
              <a:buSzPct val="111111"/>
              <a:buNone/>
            </a:pPr>
            <a:r>
              <a:t/>
            </a:r>
            <a:endParaRPr/>
          </a:p>
        </p:txBody>
      </p:sp>
      <p:pic>
        <p:nvPicPr>
          <p:cNvPr id="69" name="Google Shape;69;p3"/>
          <p:cNvPicPr preferRelativeResize="0"/>
          <p:nvPr/>
        </p:nvPicPr>
        <p:blipFill rotWithShape="1">
          <a:blip r:embed="rId3">
            <a:alphaModFix/>
          </a:blip>
          <a:srcRect b="0" l="0" r="0" t="0"/>
          <a:stretch/>
        </p:blipFill>
        <p:spPr>
          <a:xfrm>
            <a:off x="680875" y="1389425"/>
            <a:ext cx="2437775" cy="2889150"/>
          </a:xfrm>
          <a:prstGeom prst="rect">
            <a:avLst/>
          </a:prstGeom>
          <a:noFill/>
          <a:ln>
            <a:noFill/>
          </a:ln>
        </p:spPr>
      </p:pic>
      <p:pic>
        <p:nvPicPr>
          <p:cNvPr id="70" name="Google Shape;70;p3"/>
          <p:cNvPicPr preferRelativeResize="0"/>
          <p:nvPr/>
        </p:nvPicPr>
        <p:blipFill rotWithShape="1">
          <a:blip r:embed="rId4">
            <a:alphaModFix/>
          </a:blip>
          <a:srcRect b="0" l="0" r="0" t="0"/>
          <a:stretch/>
        </p:blipFill>
        <p:spPr>
          <a:xfrm>
            <a:off x="459025" y="1362750"/>
            <a:ext cx="4002550" cy="2942500"/>
          </a:xfrm>
          <a:prstGeom prst="rect">
            <a:avLst/>
          </a:prstGeom>
          <a:noFill/>
          <a:ln>
            <a:noFill/>
          </a:ln>
        </p:spPr>
      </p:pic>
      <p:pic>
        <p:nvPicPr>
          <p:cNvPr id="71" name="Google Shape;71;p3"/>
          <p:cNvPicPr preferRelativeResize="0"/>
          <p:nvPr/>
        </p:nvPicPr>
        <p:blipFill rotWithShape="1">
          <a:blip r:embed="rId5">
            <a:alphaModFix/>
          </a:blip>
          <a:srcRect b="0" l="0" r="0" t="0"/>
          <a:stretch/>
        </p:blipFill>
        <p:spPr>
          <a:xfrm>
            <a:off x="5410325" y="1076275"/>
            <a:ext cx="3284849" cy="39088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Making sense of data…</a:t>
            </a:r>
            <a:endParaRPr/>
          </a:p>
          <a:p>
            <a:pPr indent="0" lvl="0" marL="0" rtl="0" algn="l">
              <a:lnSpc>
                <a:spcPct val="100000"/>
              </a:lnSpc>
              <a:spcBef>
                <a:spcPts val="0"/>
              </a:spcBef>
              <a:spcAft>
                <a:spcPts val="0"/>
              </a:spcAft>
              <a:buSzPct val="111111"/>
              <a:buNone/>
            </a:pPr>
            <a:r>
              <a:t/>
            </a:r>
            <a:endParaRPr/>
          </a:p>
        </p:txBody>
      </p:sp>
      <p:pic>
        <p:nvPicPr>
          <p:cNvPr id="77" name="Google Shape;77;p4"/>
          <p:cNvPicPr preferRelativeResize="0"/>
          <p:nvPr/>
        </p:nvPicPr>
        <p:blipFill rotWithShape="1">
          <a:blip r:embed="rId3">
            <a:alphaModFix/>
          </a:blip>
          <a:srcRect b="0" l="0" r="0" t="0"/>
          <a:stretch/>
        </p:blipFill>
        <p:spPr>
          <a:xfrm>
            <a:off x="4572000" y="1197725"/>
            <a:ext cx="3892038" cy="3820975"/>
          </a:xfrm>
          <a:prstGeom prst="rect">
            <a:avLst/>
          </a:prstGeom>
          <a:noFill/>
          <a:ln>
            <a:noFill/>
          </a:ln>
        </p:spPr>
      </p:pic>
      <p:pic>
        <p:nvPicPr>
          <p:cNvPr id="78" name="Google Shape;78;p4"/>
          <p:cNvPicPr preferRelativeResize="0"/>
          <p:nvPr/>
        </p:nvPicPr>
        <p:blipFill rotWithShape="1">
          <a:blip r:embed="rId4">
            <a:alphaModFix/>
          </a:blip>
          <a:srcRect b="0" l="0" r="0" t="0"/>
          <a:stretch/>
        </p:blipFill>
        <p:spPr>
          <a:xfrm>
            <a:off x="726900" y="1197725"/>
            <a:ext cx="3210975"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Level of measurement</a:t>
            </a:r>
            <a:endParaRPr/>
          </a:p>
        </p:txBody>
      </p:sp>
      <p:pic>
        <p:nvPicPr>
          <p:cNvPr id="84" name="Google Shape;84;p5"/>
          <p:cNvPicPr preferRelativeResize="0"/>
          <p:nvPr/>
        </p:nvPicPr>
        <p:blipFill rotWithShape="1">
          <a:blip r:embed="rId3">
            <a:alphaModFix/>
          </a:blip>
          <a:srcRect b="0" l="0" r="0" t="0"/>
          <a:stretch/>
        </p:blipFill>
        <p:spPr>
          <a:xfrm>
            <a:off x="6850600" y="1152475"/>
            <a:ext cx="1981699" cy="2547899"/>
          </a:xfrm>
          <a:prstGeom prst="rect">
            <a:avLst/>
          </a:prstGeom>
          <a:noFill/>
          <a:ln>
            <a:noFill/>
          </a:ln>
        </p:spPr>
      </p:pic>
      <p:pic>
        <p:nvPicPr>
          <p:cNvPr id="85" name="Google Shape;85;p5"/>
          <p:cNvPicPr preferRelativeResize="0"/>
          <p:nvPr/>
        </p:nvPicPr>
        <p:blipFill rotWithShape="1">
          <a:blip r:embed="rId4">
            <a:alphaModFix/>
          </a:blip>
          <a:srcRect b="0" l="0" r="0" t="0"/>
          <a:stretch/>
        </p:blipFill>
        <p:spPr>
          <a:xfrm>
            <a:off x="870388" y="1466850"/>
            <a:ext cx="5210175" cy="2209800"/>
          </a:xfrm>
          <a:prstGeom prst="rect">
            <a:avLst/>
          </a:prstGeom>
          <a:noFill/>
          <a:ln>
            <a:noFill/>
          </a:ln>
        </p:spPr>
      </p:pic>
      <p:sp>
        <p:nvSpPr>
          <p:cNvPr id="86" name="Google Shape;86;p5"/>
          <p:cNvSpPr txBox="1"/>
          <p:nvPr/>
        </p:nvSpPr>
        <p:spPr>
          <a:xfrm>
            <a:off x="715225" y="3961100"/>
            <a:ext cx="6507900" cy="738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000000"/>
              </a:buClr>
              <a:buSzPts val="1200"/>
              <a:buFont typeface="Proxima Nova"/>
              <a:buChar char="●"/>
            </a:pPr>
            <a:r>
              <a:rPr b="0" i="0" lang="en" sz="1200" u="none" cap="none" strike="noStrike">
                <a:solidFill>
                  <a:srgbClr val="000000"/>
                </a:solidFill>
                <a:latin typeface="Proxima Nova"/>
                <a:ea typeface="Proxima Nova"/>
                <a:cs typeface="Proxima Nova"/>
                <a:sym typeface="Proxima Nova"/>
              </a:rPr>
              <a:t>Nominal + Ordinal : Also called categorical variables</a:t>
            </a:r>
            <a:endParaRPr b="0" i="0" sz="1200" u="none" cap="none" strike="noStrike">
              <a:solidFill>
                <a:srgbClr val="000000"/>
              </a:solidFill>
              <a:latin typeface="Proxima Nova"/>
              <a:ea typeface="Proxima Nova"/>
              <a:cs typeface="Proxima Nova"/>
              <a:sym typeface="Proxima Nova"/>
            </a:endParaRPr>
          </a:p>
          <a:p>
            <a:pPr indent="-304800" lvl="0" marL="457200" marR="0" rtl="0" algn="l">
              <a:lnSpc>
                <a:spcPct val="100000"/>
              </a:lnSpc>
              <a:spcBef>
                <a:spcPts val="0"/>
              </a:spcBef>
              <a:spcAft>
                <a:spcPts val="0"/>
              </a:spcAft>
              <a:buClr>
                <a:srgbClr val="000000"/>
              </a:buClr>
              <a:buSzPts val="1200"/>
              <a:buFont typeface="Proxima Nova"/>
              <a:buChar char="●"/>
            </a:pPr>
            <a:r>
              <a:rPr b="0" i="0" lang="en" sz="1200" u="none" cap="none" strike="noStrike">
                <a:solidFill>
                  <a:srgbClr val="000000"/>
                </a:solidFill>
                <a:latin typeface="Proxima Nova"/>
                <a:ea typeface="Proxima Nova"/>
                <a:cs typeface="Proxima Nova"/>
                <a:sym typeface="Proxima Nova"/>
              </a:rPr>
              <a:t>Determines the permissible arithmetic operations and thus specifies the possible statistical tests</a:t>
            </a:r>
            <a:endParaRPr b="0" i="0" sz="1200" u="none" cap="none" strike="noStrike">
              <a:solidFill>
                <a:srgbClr val="000000"/>
              </a:solidFill>
              <a:latin typeface="Proxima Nova"/>
              <a:ea typeface="Proxima Nova"/>
              <a:cs typeface="Proxima Nova"/>
              <a:sym typeface="Proxima Nova"/>
            </a:endParaRPr>
          </a:p>
        </p:txBody>
      </p:sp>
      <p:sp>
        <p:nvSpPr>
          <p:cNvPr id="87" name="Google Shape;87;p5"/>
          <p:cNvSpPr txBox="1"/>
          <p:nvPr/>
        </p:nvSpPr>
        <p:spPr>
          <a:xfrm>
            <a:off x="7064925" y="4804800"/>
            <a:ext cx="201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Proxima Nova"/>
                <a:ea typeface="Proxima Nova"/>
                <a:cs typeface="Proxima Nova"/>
                <a:sym typeface="Proxima Nova"/>
              </a:rPr>
              <a:t>Image taken from datatab.net</a:t>
            </a:r>
            <a:endParaRPr b="0" i="0" sz="1000" u="none" cap="none" strike="noStrike">
              <a:solidFill>
                <a:schemeClr val="dk2"/>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Descriptive Vs Inferential Statistics</a:t>
            </a:r>
            <a:endParaRPr/>
          </a:p>
        </p:txBody>
      </p:sp>
      <p:pic>
        <p:nvPicPr>
          <p:cNvPr id="93" name="Google Shape;93;p6"/>
          <p:cNvPicPr preferRelativeResize="0"/>
          <p:nvPr/>
        </p:nvPicPr>
        <p:blipFill rotWithShape="1">
          <a:blip r:embed="rId3">
            <a:alphaModFix/>
          </a:blip>
          <a:srcRect b="0" l="0" r="0" t="0"/>
          <a:stretch/>
        </p:blipFill>
        <p:spPr>
          <a:xfrm>
            <a:off x="4362125" y="1695812"/>
            <a:ext cx="4520775" cy="2430900"/>
          </a:xfrm>
          <a:prstGeom prst="rect">
            <a:avLst/>
          </a:prstGeom>
          <a:noFill/>
          <a:ln>
            <a:noFill/>
          </a:ln>
        </p:spPr>
      </p:pic>
      <p:sp>
        <p:nvSpPr>
          <p:cNvPr id="94" name="Google Shape;94;p6"/>
          <p:cNvSpPr txBox="1"/>
          <p:nvPr/>
        </p:nvSpPr>
        <p:spPr>
          <a:xfrm>
            <a:off x="7064925" y="4804800"/>
            <a:ext cx="201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Proxima Nova"/>
                <a:ea typeface="Proxima Nova"/>
                <a:cs typeface="Proxima Nova"/>
                <a:sym typeface="Proxima Nova"/>
              </a:rPr>
              <a:t>Image taken from datatab.net</a:t>
            </a:r>
            <a:endParaRPr b="0" i="0" sz="1000" u="none" cap="none" strike="noStrike">
              <a:solidFill>
                <a:schemeClr val="dk2"/>
              </a:solidFill>
              <a:latin typeface="Proxima Nova"/>
              <a:ea typeface="Proxima Nova"/>
              <a:cs typeface="Proxima Nova"/>
              <a:sym typeface="Proxima Nova"/>
            </a:endParaRPr>
          </a:p>
        </p:txBody>
      </p:sp>
      <p:sp>
        <p:nvSpPr>
          <p:cNvPr id="95" name="Google Shape;95;p6"/>
          <p:cNvSpPr txBox="1"/>
          <p:nvPr/>
        </p:nvSpPr>
        <p:spPr>
          <a:xfrm>
            <a:off x="540800" y="2917350"/>
            <a:ext cx="42567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2529"/>
                </a:solidFill>
                <a:latin typeface="Proxima Nova"/>
                <a:ea typeface="Proxima Nova"/>
                <a:cs typeface="Proxima Nova"/>
                <a:sym typeface="Proxima Nova"/>
              </a:rPr>
              <a:t>Inferential Statistics:</a:t>
            </a:r>
            <a:endParaRPr b="0" i="0" sz="1200" u="none" cap="none" strike="noStrike">
              <a:solidFill>
                <a:srgbClr val="212529"/>
              </a:solidFill>
              <a:latin typeface="Proxima Nova"/>
              <a:ea typeface="Proxima Nova"/>
              <a:cs typeface="Proxima Nova"/>
              <a:sym typeface="Proxima Nova"/>
            </a:endParaRPr>
          </a:p>
          <a:p>
            <a:pPr indent="-304800" lvl="0" marL="457200" marR="0" rtl="0" algn="l">
              <a:lnSpc>
                <a:spcPct val="100000"/>
              </a:lnSpc>
              <a:spcBef>
                <a:spcPts val="0"/>
              </a:spcBef>
              <a:spcAft>
                <a:spcPts val="0"/>
              </a:spcAft>
              <a:buClr>
                <a:srgbClr val="212529"/>
              </a:buClr>
              <a:buSzPts val="1200"/>
              <a:buFont typeface="Proxima Nova"/>
              <a:buChar char="●"/>
            </a:pPr>
            <a:r>
              <a:rPr b="0" i="0" lang="en" sz="1200" u="none" cap="none" strike="noStrike">
                <a:solidFill>
                  <a:srgbClr val="212529"/>
                </a:solidFill>
                <a:latin typeface="Proxima Nova"/>
                <a:ea typeface="Proxima Nova"/>
                <a:cs typeface="Proxima Nova"/>
                <a:sym typeface="Proxima Nova"/>
              </a:rPr>
              <a:t>Makes inferences about the population</a:t>
            </a:r>
            <a:endParaRPr b="0" i="0" sz="1200" u="none" cap="none" strike="noStrike">
              <a:solidFill>
                <a:srgbClr val="212529"/>
              </a:solidFill>
              <a:latin typeface="Proxima Nova"/>
              <a:ea typeface="Proxima Nova"/>
              <a:cs typeface="Proxima Nova"/>
              <a:sym typeface="Proxima Nova"/>
            </a:endParaRPr>
          </a:p>
          <a:p>
            <a:pPr indent="-304800" lvl="0" marL="457200" marR="0" rtl="0" algn="l">
              <a:lnSpc>
                <a:spcPct val="100000"/>
              </a:lnSpc>
              <a:spcBef>
                <a:spcPts val="0"/>
              </a:spcBef>
              <a:spcAft>
                <a:spcPts val="0"/>
              </a:spcAft>
              <a:buClr>
                <a:srgbClr val="212529"/>
              </a:buClr>
              <a:buSzPts val="1200"/>
              <a:buFont typeface="Proxima Nova"/>
              <a:buChar char="●"/>
            </a:pPr>
            <a:r>
              <a:rPr b="0" i="0" lang="en" sz="1200" u="none" cap="none" strike="noStrike">
                <a:solidFill>
                  <a:srgbClr val="212529"/>
                </a:solidFill>
                <a:latin typeface="Proxima Nova"/>
                <a:ea typeface="Proxima Nova"/>
                <a:cs typeface="Proxima Nova"/>
                <a:sym typeface="Proxima Nova"/>
              </a:rPr>
              <a:t>Using the sample</a:t>
            </a:r>
            <a:endParaRPr b="0" i="0" sz="1200" u="none" cap="none" strike="noStrike">
              <a:solidFill>
                <a:srgbClr val="212529"/>
              </a:solidFill>
              <a:latin typeface="Proxima Nova"/>
              <a:ea typeface="Proxima Nova"/>
              <a:cs typeface="Proxima Nova"/>
              <a:sym typeface="Proxima Nova"/>
            </a:endParaRPr>
          </a:p>
          <a:p>
            <a:pPr indent="-304800" lvl="0" marL="457200" marR="0" rtl="0" algn="l">
              <a:lnSpc>
                <a:spcPct val="100000"/>
              </a:lnSpc>
              <a:spcBef>
                <a:spcPts val="0"/>
              </a:spcBef>
              <a:spcAft>
                <a:spcPts val="0"/>
              </a:spcAft>
              <a:buClr>
                <a:srgbClr val="212529"/>
              </a:buClr>
              <a:buSzPts val="1200"/>
              <a:buFont typeface="Proxima Nova"/>
              <a:buChar char="●"/>
            </a:pPr>
            <a:r>
              <a:rPr b="0" i="0" lang="en" sz="1200" u="none" cap="none" strike="noStrike">
                <a:solidFill>
                  <a:srgbClr val="212529"/>
                </a:solidFill>
                <a:latin typeface="Proxima Nova"/>
                <a:ea typeface="Proxima Nova"/>
                <a:cs typeface="Proxima Nova"/>
                <a:sym typeface="Proxima Nova"/>
              </a:rPr>
              <a:t>Infer the unknown parameters of the population </a:t>
            </a:r>
            <a:endParaRPr b="0" i="0" sz="1200" u="none" cap="none" strike="noStrike">
              <a:solidFill>
                <a:srgbClr val="212529"/>
              </a:solidFill>
              <a:latin typeface="Proxima Nova"/>
              <a:ea typeface="Proxima Nova"/>
              <a:cs typeface="Proxima Nova"/>
              <a:sym typeface="Proxima Nova"/>
            </a:endParaRPr>
          </a:p>
          <a:p>
            <a:pPr indent="0" lvl="0" marL="457200" marR="0" rtl="0" algn="l">
              <a:lnSpc>
                <a:spcPct val="100000"/>
              </a:lnSpc>
              <a:spcBef>
                <a:spcPts val="0"/>
              </a:spcBef>
              <a:spcAft>
                <a:spcPts val="0"/>
              </a:spcAft>
              <a:buClr>
                <a:srgbClr val="000000"/>
              </a:buClr>
              <a:buSzPts val="1200"/>
              <a:buFont typeface="Arial"/>
              <a:buNone/>
            </a:pPr>
            <a:r>
              <a:rPr b="0" i="0" lang="en" sz="1200" u="none" cap="none" strike="noStrike">
                <a:solidFill>
                  <a:srgbClr val="212529"/>
                </a:solidFill>
                <a:latin typeface="Proxima Nova"/>
                <a:ea typeface="Proxima Nova"/>
                <a:cs typeface="Proxima Nova"/>
                <a:sym typeface="Proxima Nova"/>
              </a:rPr>
              <a:t>from the known parameters of a sample.</a:t>
            </a:r>
            <a:endParaRPr b="0" i="0" sz="1200" u="none" cap="none" strike="noStrike">
              <a:solidFill>
                <a:srgbClr val="212529"/>
              </a:solidFill>
              <a:latin typeface="Proxima Nova"/>
              <a:ea typeface="Proxima Nova"/>
              <a:cs typeface="Proxima Nova"/>
              <a:sym typeface="Proxima Nova"/>
            </a:endParaRPr>
          </a:p>
          <a:p>
            <a:pPr indent="-304800" lvl="0" marL="457200" marR="0" rtl="0" algn="l">
              <a:lnSpc>
                <a:spcPct val="100000"/>
              </a:lnSpc>
              <a:spcBef>
                <a:spcPts val="0"/>
              </a:spcBef>
              <a:spcAft>
                <a:spcPts val="0"/>
              </a:spcAft>
              <a:buClr>
                <a:srgbClr val="212529"/>
              </a:buClr>
              <a:buSzPts val="1200"/>
              <a:buFont typeface="Proxima Nova"/>
              <a:buChar char="●"/>
            </a:pPr>
            <a:r>
              <a:rPr b="0" i="0" lang="en" sz="1200" u="none" cap="none" strike="noStrike">
                <a:solidFill>
                  <a:srgbClr val="212529"/>
                </a:solidFill>
                <a:latin typeface="Proxima Nova"/>
                <a:ea typeface="Proxima Nova"/>
                <a:cs typeface="Proxima Nova"/>
                <a:sym typeface="Proxima Nova"/>
              </a:rPr>
              <a:t>Needs hypothesis testing</a:t>
            </a:r>
            <a:endParaRPr b="0" i="0" sz="1200" u="none" cap="none" strike="noStrike">
              <a:solidFill>
                <a:srgbClr val="212529"/>
              </a:solidFill>
              <a:latin typeface="Proxima Nova"/>
              <a:ea typeface="Proxima Nova"/>
              <a:cs typeface="Proxima Nova"/>
              <a:sym typeface="Proxima Nova"/>
            </a:endParaRPr>
          </a:p>
        </p:txBody>
      </p:sp>
      <p:sp>
        <p:nvSpPr>
          <p:cNvPr id="96" name="Google Shape;96;p6"/>
          <p:cNvSpPr txBox="1"/>
          <p:nvPr/>
        </p:nvSpPr>
        <p:spPr>
          <a:xfrm>
            <a:off x="540800" y="1524325"/>
            <a:ext cx="42567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Descriptive Statistics:</a:t>
            </a:r>
            <a:endParaRPr b="0" i="0" sz="1200" u="none" cap="none" strike="noStrike">
              <a:solidFill>
                <a:srgbClr val="000000"/>
              </a:solidFill>
              <a:latin typeface="Proxima Nova"/>
              <a:ea typeface="Proxima Nova"/>
              <a:cs typeface="Proxima Nova"/>
              <a:sym typeface="Proxima Nova"/>
            </a:endParaRPr>
          </a:p>
          <a:p>
            <a:pPr indent="-304800" lvl="0" marL="457200" marR="0" rtl="0" algn="l">
              <a:lnSpc>
                <a:spcPct val="100000"/>
              </a:lnSpc>
              <a:spcBef>
                <a:spcPts val="0"/>
              </a:spcBef>
              <a:spcAft>
                <a:spcPts val="0"/>
              </a:spcAft>
              <a:buClr>
                <a:srgbClr val="000000"/>
              </a:buClr>
              <a:buSzPts val="1200"/>
              <a:buFont typeface="Proxima Nova"/>
              <a:buChar char="●"/>
            </a:pPr>
            <a:r>
              <a:rPr b="0" i="0" lang="en" sz="1200" u="none" cap="none" strike="noStrike">
                <a:solidFill>
                  <a:srgbClr val="000000"/>
                </a:solidFill>
                <a:latin typeface="Proxima Nova"/>
                <a:ea typeface="Proxima Nova"/>
                <a:cs typeface="Proxima Nova"/>
                <a:sym typeface="Proxima Nova"/>
              </a:rPr>
              <a:t>Describes a sample</a:t>
            </a:r>
            <a:endParaRPr b="0" i="0" sz="1200" u="none" cap="none" strike="noStrike">
              <a:solidFill>
                <a:srgbClr val="000000"/>
              </a:solidFill>
              <a:latin typeface="Proxima Nova"/>
              <a:ea typeface="Proxima Nova"/>
              <a:cs typeface="Proxima Nova"/>
              <a:sym typeface="Proxima Nova"/>
            </a:endParaRPr>
          </a:p>
          <a:p>
            <a:pPr indent="-304800" lvl="0" marL="457200" marR="0" rtl="0" algn="l">
              <a:lnSpc>
                <a:spcPct val="100000"/>
              </a:lnSpc>
              <a:spcBef>
                <a:spcPts val="0"/>
              </a:spcBef>
              <a:spcAft>
                <a:spcPts val="0"/>
              </a:spcAft>
              <a:buClr>
                <a:srgbClr val="000000"/>
              </a:buClr>
              <a:buSzPts val="1200"/>
              <a:buFont typeface="Proxima Nova"/>
              <a:buChar char="●"/>
            </a:pPr>
            <a:r>
              <a:rPr b="0" i="0" lang="en" sz="1200" u="none" cap="none" strike="noStrike">
                <a:solidFill>
                  <a:srgbClr val="000000"/>
                </a:solidFill>
                <a:latin typeface="Proxima Nova"/>
                <a:ea typeface="Proxima Nova"/>
                <a:cs typeface="Proxima Nova"/>
                <a:sym typeface="Proxima Nova"/>
              </a:rPr>
              <a:t>Mean, median, mode, sum (location parameter)</a:t>
            </a:r>
            <a:endParaRPr b="0" i="0" sz="1200" u="none" cap="none" strike="noStrike">
              <a:solidFill>
                <a:srgbClr val="000000"/>
              </a:solidFill>
              <a:latin typeface="Proxima Nova"/>
              <a:ea typeface="Proxima Nova"/>
              <a:cs typeface="Proxima Nova"/>
              <a:sym typeface="Proxima Nova"/>
            </a:endParaRPr>
          </a:p>
          <a:p>
            <a:pPr indent="-304800" lvl="0" marL="457200" marR="0" rtl="0" algn="l">
              <a:lnSpc>
                <a:spcPct val="100000"/>
              </a:lnSpc>
              <a:spcBef>
                <a:spcPts val="0"/>
              </a:spcBef>
              <a:spcAft>
                <a:spcPts val="0"/>
              </a:spcAft>
              <a:buClr>
                <a:srgbClr val="000000"/>
              </a:buClr>
              <a:buSzPts val="1200"/>
              <a:buFont typeface="Proxima Nova"/>
              <a:buChar char="●"/>
            </a:pPr>
            <a:r>
              <a:rPr b="0" i="0" lang="en" sz="1200" u="none" cap="none" strike="noStrike">
                <a:solidFill>
                  <a:srgbClr val="000000"/>
                </a:solidFill>
                <a:latin typeface="Proxima Nova"/>
                <a:ea typeface="Proxima Nova"/>
                <a:cs typeface="Proxima Nova"/>
                <a:sym typeface="Proxima Nova"/>
              </a:rPr>
              <a:t>Std. deviation, variance, range (dispersion </a:t>
            </a:r>
            <a:endParaRPr b="0" i="0" sz="1200" u="none" cap="none" strike="noStrike">
              <a:solidFill>
                <a:srgbClr val="000000"/>
              </a:solidFill>
              <a:latin typeface="Proxima Nova"/>
              <a:ea typeface="Proxima Nova"/>
              <a:cs typeface="Proxima Nova"/>
              <a:sym typeface="Proxima Nova"/>
            </a:endParaRPr>
          </a:p>
          <a:p>
            <a:pPr indent="0" lvl="0" marL="45720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parameter)</a:t>
            </a:r>
            <a:endParaRPr b="0" i="0" sz="1200" u="none" cap="none" strike="noStrike">
              <a:solidFill>
                <a:srgbClr val="000000"/>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Hypothesis</a:t>
            </a:r>
            <a:endParaRPr/>
          </a:p>
        </p:txBody>
      </p:sp>
      <p:pic>
        <p:nvPicPr>
          <p:cNvPr id="102" name="Google Shape;102;p7"/>
          <p:cNvPicPr preferRelativeResize="0"/>
          <p:nvPr/>
        </p:nvPicPr>
        <p:blipFill rotWithShape="1">
          <a:blip r:embed="rId3">
            <a:alphaModFix/>
          </a:blip>
          <a:srcRect b="0" l="0" r="0" t="0"/>
          <a:stretch/>
        </p:blipFill>
        <p:spPr>
          <a:xfrm>
            <a:off x="1171575" y="1369138"/>
            <a:ext cx="6800850" cy="2867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Hypothesis</a:t>
            </a:r>
            <a:endParaRPr/>
          </a:p>
          <a:p>
            <a:pPr indent="0" lvl="0" marL="0" rtl="0" algn="l">
              <a:lnSpc>
                <a:spcPct val="100000"/>
              </a:lnSpc>
              <a:spcBef>
                <a:spcPts val="0"/>
              </a:spcBef>
              <a:spcAft>
                <a:spcPts val="0"/>
              </a:spcAft>
              <a:buSzPct val="111111"/>
              <a:buNone/>
            </a:pPr>
            <a:r>
              <a:t/>
            </a:r>
            <a:endParaRPr/>
          </a:p>
        </p:txBody>
      </p:sp>
      <p:sp>
        <p:nvSpPr>
          <p:cNvPr id="108" name="Google Shape;108;p8"/>
          <p:cNvSpPr txBox="1"/>
          <p:nvPr/>
        </p:nvSpPr>
        <p:spPr>
          <a:xfrm>
            <a:off x="641325" y="1116600"/>
            <a:ext cx="6849600" cy="3370500"/>
          </a:xfrm>
          <a:prstGeom prst="rect">
            <a:avLst/>
          </a:prstGeom>
          <a:noFill/>
          <a:ln>
            <a:noFill/>
          </a:ln>
        </p:spPr>
        <p:txBody>
          <a:bodyPr anchorCtr="0" anchor="t" bIns="91425" lIns="91425" spcFirstLastPara="1" rIns="91425" wrap="square" tIns="91425">
            <a:spAutoFit/>
          </a:bodyPr>
          <a:lstStyle/>
          <a:p>
            <a:pPr indent="0" lvl="0" marL="139700" marR="139700" rtl="0" algn="l">
              <a:lnSpc>
                <a:spcPct val="120000"/>
              </a:lnSpc>
              <a:spcBef>
                <a:spcPts val="0"/>
              </a:spcBef>
              <a:spcAft>
                <a:spcPts val="0"/>
              </a:spcAft>
              <a:buClr>
                <a:srgbClr val="000000"/>
              </a:buClr>
              <a:buSzPts val="1650"/>
              <a:buFont typeface="Arial"/>
              <a:buNone/>
            </a:pPr>
            <a:r>
              <a:rPr b="0" i="0" lang="en" sz="1650" u="none" cap="none" strike="noStrike">
                <a:solidFill>
                  <a:srgbClr val="018786"/>
                </a:solidFill>
                <a:highlight>
                  <a:srgbClr val="FFFFFF"/>
                </a:highlight>
                <a:latin typeface="Proxima Nova"/>
                <a:ea typeface="Proxima Nova"/>
                <a:cs typeface="Proxima Nova"/>
                <a:sym typeface="Proxima Nova"/>
              </a:rPr>
              <a:t>Null hypothesis H0:</a:t>
            </a:r>
            <a:endParaRPr b="0" i="0" sz="1650" u="none" cap="none" strike="noStrike">
              <a:solidFill>
                <a:srgbClr val="018786"/>
              </a:solidFill>
              <a:highlight>
                <a:srgbClr val="FFFFFF"/>
              </a:highlight>
              <a:latin typeface="Proxima Nova"/>
              <a:ea typeface="Proxima Nova"/>
              <a:cs typeface="Proxima Nova"/>
              <a:sym typeface="Proxima Nova"/>
            </a:endParaRPr>
          </a:p>
          <a:p>
            <a:pPr indent="0" lvl="0" marL="139700" marR="139700" rtl="0" algn="l">
              <a:lnSpc>
                <a:spcPct val="115000"/>
              </a:lnSpc>
              <a:spcBef>
                <a:spcPts val="0"/>
              </a:spcBef>
              <a:spcAft>
                <a:spcPts val="0"/>
              </a:spcAft>
              <a:buClr>
                <a:srgbClr val="000000"/>
              </a:buClr>
              <a:buSzPts val="1300"/>
              <a:buFont typeface="Arial"/>
              <a:buNone/>
            </a:pPr>
            <a:r>
              <a:rPr b="0" i="0" lang="en" sz="1300" u="none" cap="none" strike="noStrike">
                <a:solidFill>
                  <a:srgbClr val="000000"/>
                </a:solidFill>
                <a:highlight>
                  <a:srgbClr val="FFFFFF"/>
                </a:highlight>
                <a:latin typeface="Proxima Nova"/>
                <a:ea typeface="Proxima Nova"/>
                <a:cs typeface="Proxima Nova"/>
                <a:sym typeface="Proxima Nova"/>
              </a:rPr>
              <a:t>The null hypothesis assumes that there is no difference between two or more groups with respect to a characteristic. (No difference between mean)</a:t>
            </a:r>
            <a:endParaRPr b="0" i="0" sz="1300" u="none" cap="none" strike="noStrike">
              <a:solidFill>
                <a:srgbClr val="000000"/>
              </a:solidFill>
              <a:highlight>
                <a:srgbClr val="FFFFFF"/>
              </a:highlight>
              <a:latin typeface="Proxima Nova"/>
              <a:ea typeface="Proxima Nova"/>
              <a:cs typeface="Proxima Nova"/>
              <a:sym typeface="Proxima Nova"/>
            </a:endParaRPr>
          </a:p>
          <a:p>
            <a:pPr indent="0" lvl="0" marL="139700" marR="139700" rtl="0" algn="l">
              <a:lnSpc>
                <a:spcPct val="120000"/>
              </a:lnSpc>
              <a:spcBef>
                <a:spcPts val="1200"/>
              </a:spcBef>
              <a:spcAft>
                <a:spcPts val="0"/>
              </a:spcAft>
              <a:buClr>
                <a:srgbClr val="000000"/>
              </a:buClr>
              <a:buSzPts val="1100"/>
              <a:buFont typeface="Arial"/>
              <a:buNone/>
            </a:pPr>
            <a:r>
              <a:rPr b="0" i="0" lang="en" sz="1100" u="none" cap="none" strike="noStrike">
                <a:solidFill>
                  <a:srgbClr val="018786"/>
                </a:solidFill>
                <a:highlight>
                  <a:srgbClr val="FFFFFF"/>
                </a:highlight>
                <a:latin typeface="Proxima Nova"/>
                <a:ea typeface="Proxima Nova"/>
                <a:cs typeface="Proxima Nova"/>
                <a:sym typeface="Proxima Nova"/>
              </a:rPr>
              <a:t>Example:</a:t>
            </a:r>
            <a:endParaRPr b="0" i="0" sz="1100" u="none" cap="none" strike="noStrike">
              <a:solidFill>
                <a:srgbClr val="018786"/>
              </a:solidFill>
              <a:highlight>
                <a:srgbClr val="FFFFFF"/>
              </a:highlight>
              <a:latin typeface="Proxima Nova"/>
              <a:ea typeface="Proxima Nova"/>
              <a:cs typeface="Proxima Nova"/>
              <a:sym typeface="Proxima Nova"/>
            </a:endParaRPr>
          </a:p>
          <a:p>
            <a:pPr indent="0" lvl="0" marL="139700" marR="139700" rtl="0" algn="l">
              <a:lnSpc>
                <a:spcPct val="115000"/>
              </a:lnSpc>
              <a:spcBef>
                <a:spcPts val="200"/>
              </a:spcBef>
              <a:spcAft>
                <a:spcPts val="0"/>
              </a:spcAft>
              <a:buClr>
                <a:srgbClr val="000000"/>
              </a:buClr>
              <a:buSzPts val="1300"/>
              <a:buFont typeface="Arial"/>
              <a:buNone/>
            </a:pPr>
            <a:r>
              <a:rPr b="0" i="0" lang="en" sz="1300" u="none" cap="none" strike="noStrike">
                <a:solidFill>
                  <a:srgbClr val="000000"/>
                </a:solidFill>
                <a:highlight>
                  <a:srgbClr val="FFFFFF"/>
                </a:highlight>
                <a:latin typeface="Proxima Nova"/>
                <a:ea typeface="Proxima Nova"/>
                <a:cs typeface="Proxima Nova"/>
                <a:sym typeface="Proxima Nova"/>
              </a:rPr>
              <a:t>The salary of men and women does not differ in Austria.</a:t>
            </a:r>
            <a:endParaRPr b="0" i="0" sz="1300" u="none" cap="none" strike="noStrike">
              <a:solidFill>
                <a:srgbClr val="000000"/>
              </a:solidFill>
              <a:highlight>
                <a:srgbClr val="FFFFFF"/>
              </a:highlight>
              <a:latin typeface="Proxima Nova"/>
              <a:ea typeface="Proxima Nova"/>
              <a:cs typeface="Proxima Nova"/>
              <a:sym typeface="Proxima Nova"/>
            </a:endParaRPr>
          </a:p>
          <a:p>
            <a:pPr indent="0" lvl="0" marL="139700" marR="139700" rtl="0" algn="l">
              <a:lnSpc>
                <a:spcPct val="115000"/>
              </a:lnSpc>
              <a:spcBef>
                <a:spcPts val="0"/>
              </a:spcBef>
              <a:spcAft>
                <a:spcPts val="0"/>
              </a:spcAft>
              <a:buClr>
                <a:srgbClr val="000000"/>
              </a:buClr>
              <a:buSzPts val="1300"/>
              <a:buFont typeface="Arial"/>
              <a:buNone/>
            </a:pPr>
            <a:r>
              <a:t/>
            </a:r>
            <a:endParaRPr b="0" i="0" sz="1300" u="none" cap="none" strike="noStrike">
              <a:solidFill>
                <a:srgbClr val="212529"/>
              </a:solidFill>
              <a:highlight>
                <a:srgbClr val="FFFFFF"/>
              </a:highlight>
              <a:latin typeface="Proxima Nova"/>
              <a:ea typeface="Proxima Nova"/>
              <a:cs typeface="Proxima Nova"/>
              <a:sym typeface="Proxima Nova"/>
            </a:endParaRPr>
          </a:p>
          <a:p>
            <a:pPr indent="0" lvl="0" marL="139700" marR="139700" rtl="0" algn="l">
              <a:lnSpc>
                <a:spcPct val="115000"/>
              </a:lnSpc>
              <a:spcBef>
                <a:spcPts val="0"/>
              </a:spcBef>
              <a:spcAft>
                <a:spcPts val="0"/>
              </a:spcAft>
              <a:buClr>
                <a:srgbClr val="000000"/>
              </a:buClr>
              <a:buSzPts val="1300"/>
              <a:buFont typeface="Arial"/>
              <a:buNone/>
            </a:pPr>
            <a:r>
              <a:t/>
            </a:r>
            <a:endParaRPr b="0" i="0" sz="1300" u="none" cap="none" strike="noStrike">
              <a:solidFill>
                <a:srgbClr val="212529"/>
              </a:solidFill>
              <a:highlight>
                <a:srgbClr val="FFFFFF"/>
              </a:highlight>
              <a:latin typeface="Proxima Nova"/>
              <a:ea typeface="Proxima Nova"/>
              <a:cs typeface="Proxima Nova"/>
              <a:sym typeface="Proxima Nova"/>
            </a:endParaRPr>
          </a:p>
          <a:p>
            <a:pPr indent="0" lvl="0" marL="139700" marR="139700" rtl="0" algn="l">
              <a:lnSpc>
                <a:spcPct val="120000"/>
              </a:lnSpc>
              <a:spcBef>
                <a:spcPts val="0"/>
              </a:spcBef>
              <a:spcAft>
                <a:spcPts val="0"/>
              </a:spcAft>
              <a:buClr>
                <a:srgbClr val="000000"/>
              </a:buClr>
              <a:buSzPts val="1650"/>
              <a:buFont typeface="Arial"/>
              <a:buNone/>
            </a:pPr>
            <a:r>
              <a:rPr b="0" i="0" lang="en" sz="1650" u="none" cap="none" strike="noStrike">
                <a:solidFill>
                  <a:srgbClr val="018786"/>
                </a:solidFill>
                <a:highlight>
                  <a:srgbClr val="FFFFFF"/>
                </a:highlight>
                <a:latin typeface="Proxima Nova"/>
                <a:ea typeface="Proxima Nova"/>
                <a:cs typeface="Proxima Nova"/>
                <a:sym typeface="Proxima Nova"/>
              </a:rPr>
              <a:t>Alternative hypothesis H1:</a:t>
            </a:r>
            <a:endParaRPr b="0" i="0" sz="1650" u="none" cap="none" strike="noStrike">
              <a:solidFill>
                <a:srgbClr val="018786"/>
              </a:solidFill>
              <a:highlight>
                <a:srgbClr val="FFFFFF"/>
              </a:highlight>
              <a:latin typeface="Proxima Nova"/>
              <a:ea typeface="Proxima Nova"/>
              <a:cs typeface="Proxima Nova"/>
              <a:sym typeface="Proxima Nova"/>
            </a:endParaRPr>
          </a:p>
          <a:p>
            <a:pPr indent="0" lvl="0" marL="139700" marR="139700" rtl="0" algn="l">
              <a:lnSpc>
                <a:spcPct val="115000"/>
              </a:lnSpc>
              <a:spcBef>
                <a:spcPts val="0"/>
              </a:spcBef>
              <a:spcAft>
                <a:spcPts val="0"/>
              </a:spcAft>
              <a:buClr>
                <a:srgbClr val="000000"/>
              </a:buClr>
              <a:buSzPts val="1300"/>
              <a:buFont typeface="Arial"/>
              <a:buNone/>
            </a:pPr>
            <a:r>
              <a:rPr b="0" i="0" lang="en" sz="1300" u="none" cap="none" strike="noStrike">
                <a:solidFill>
                  <a:srgbClr val="000000"/>
                </a:solidFill>
                <a:highlight>
                  <a:srgbClr val="FFFFFF"/>
                </a:highlight>
                <a:latin typeface="Proxima Nova"/>
                <a:ea typeface="Proxima Nova"/>
                <a:cs typeface="Proxima Nova"/>
                <a:sym typeface="Proxima Nova"/>
              </a:rPr>
              <a:t>Alternative hypotheses, on the other hand, assume that there is a difference between two or more groups</a:t>
            </a:r>
            <a:r>
              <a:rPr b="0" i="0" lang="en" sz="1300" u="none" cap="none" strike="noStrike">
                <a:solidFill>
                  <a:srgbClr val="212529"/>
                </a:solidFill>
                <a:highlight>
                  <a:srgbClr val="FFFFFF"/>
                </a:highlight>
                <a:latin typeface="Proxima Nova"/>
                <a:ea typeface="Proxima Nova"/>
                <a:cs typeface="Proxima Nova"/>
                <a:sym typeface="Proxima Nova"/>
              </a:rPr>
              <a:t>.</a:t>
            </a:r>
            <a:endParaRPr b="0" i="0" sz="1300" u="none" cap="none" strike="noStrike">
              <a:solidFill>
                <a:srgbClr val="212529"/>
              </a:solidFill>
              <a:highlight>
                <a:srgbClr val="FFFFFF"/>
              </a:highlight>
              <a:latin typeface="Proxima Nova"/>
              <a:ea typeface="Proxima Nova"/>
              <a:cs typeface="Proxima Nova"/>
              <a:sym typeface="Proxima Nova"/>
            </a:endParaRPr>
          </a:p>
          <a:p>
            <a:pPr indent="0" lvl="0" marL="139700" marR="139700" rtl="0" algn="l">
              <a:lnSpc>
                <a:spcPct val="120000"/>
              </a:lnSpc>
              <a:spcBef>
                <a:spcPts val="1200"/>
              </a:spcBef>
              <a:spcAft>
                <a:spcPts val="0"/>
              </a:spcAft>
              <a:buClr>
                <a:srgbClr val="000000"/>
              </a:buClr>
              <a:buSzPts val="1100"/>
              <a:buFont typeface="Arial"/>
              <a:buNone/>
            </a:pPr>
            <a:r>
              <a:rPr b="0" i="0" lang="en" sz="1100" u="none" cap="none" strike="noStrike">
                <a:solidFill>
                  <a:srgbClr val="018786"/>
                </a:solidFill>
                <a:highlight>
                  <a:srgbClr val="FFFFFF"/>
                </a:highlight>
                <a:latin typeface="Proxima Nova"/>
                <a:ea typeface="Proxima Nova"/>
                <a:cs typeface="Proxima Nova"/>
                <a:sym typeface="Proxima Nova"/>
              </a:rPr>
              <a:t>Example:</a:t>
            </a:r>
            <a:endParaRPr b="0" i="0" sz="1100" u="none" cap="none" strike="noStrike">
              <a:solidFill>
                <a:srgbClr val="018786"/>
              </a:solidFill>
              <a:highlight>
                <a:srgbClr val="FFFFFF"/>
              </a:highlight>
              <a:latin typeface="Proxima Nova"/>
              <a:ea typeface="Proxima Nova"/>
              <a:cs typeface="Proxima Nova"/>
              <a:sym typeface="Proxima Nova"/>
            </a:endParaRPr>
          </a:p>
          <a:p>
            <a:pPr indent="0" lvl="0" marL="139700" marR="139700" rtl="0" algn="l">
              <a:lnSpc>
                <a:spcPct val="115000"/>
              </a:lnSpc>
              <a:spcBef>
                <a:spcPts val="200"/>
              </a:spcBef>
              <a:spcAft>
                <a:spcPts val="0"/>
              </a:spcAft>
              <a:buClr>
                <a:srgbClr val="000000"/>
              </a:buClr>
              <a:buSzPts val="1300"/>
              <a:buFont typeface="Arial"/>
              <a:buNone/>
            </a:pPr>
            <a:r>
              <a:rPr b="0" i="0" lang="en" sz="1300" u="none" cap="none" strike="noStrike">
                <a:solidFill>
                  <a:srgbClr val="000000"/>
                </a:solidFill>
                <a:highlight>
                  <a:srgbClr val="FFFFFF"/>
                </a:highlight>
                <a:latin typeface="Proxima Nova"/>
                <a:ea typeface="Proxima Nova"/>
                <a:cs typeface="Proxima Nova"/>
                <a:sym typeface="Proxima Nova"/>
              </a:rPr>
              <a:t>The salary of men and women differs in Austria.</a:t>
            </a:r>
            <a:endParaRPr b="0" i="0" sz="1300" u="none" cap="none" strike="noStrike">
              <a:solidFill>
                <a:srgbClr val="000000"/>
              </a:solidFill>
              <a:highlight>
                <a:srgbClr val="FFFFFF"/>
              </a:highlight>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Hypothesis Testing </a:t>
            </a:r>
            <a:endParaRPr/>
          </a:p>
          <a:p>
            <a:pPr indent="0" lvl="0" marL="0" rtl="0" algn="l">
              <a:lnSpc>
                <a:spcPct val="100000"/>
              </a:lnSpc>
              <a:spcBef>
                <a:spcPts val="0"/>
              </a:spcBef>
              <a:spcAft>
                <a:spcPts val="0"/>
              </a:spcAft>
              <a:buSzPct val="111111"/>
              <a:buNone/>
            </a:pPr>
            <a:r>
              <a:t/>
            </a:r>
            <a:endParaRPr/>
          </a:p>
        </p:txBody>
      </p:sp>
      <p:pic>
        <p:nvPicPr>
          <p:cNvPr id="114" name="Google Shape;114;p9"/>
          <p:cNvPicPr preferRelativeResize="0"/>
          <p:nvPr/>
        </p:nvPicPr>
        <p:blipFill rotWithShape="1">
          <a:blip r:embed="rId3">
            <a:alphaModFix/>
          </a:blip>
          <a:srcRect b="0" l="0" r="0" t="0"/>
          <a:stretch/>
        </p:blipFill>
        <p:spPr>
          <a:xfrm>
            <a:off x="5202200" y="1184450"/>
            <a:ext cx="3732725" cy="3433125"/>
          </a:xfrm>
          <a:prstGeom prst="rect">
            <a:avLst/>
          </a:prstGeom>
          <a:noFill/>
          <a:ln>
            <a:noFill/>
          </a:ln>
        </p:spPr>
      </p:pic>
      <p:pic>
        <p:nvPicPr>
          <p:cNvPr id="115" name="Google Shape;115;p9"/>
          <p:cNvPicPr preferRelativeResize="0"/>
          <p:nvPr/>
        </p:nvPicPr>
        <p:blipFill rotWithShape="1">
          <a:blip r:embed="rId4">
            <a:alphaModFix/>
          </a:blip>
          <a:srcRect b="0" l="0" r="0" t="0"/>
          <a:stretch/>
        </p:blipFill>
        <p:spPr>
          <a:xfrm>
            <a:off x="427125" y="1372450"/>
            <a:ext cx="6265801" cy="1757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